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Libre Baskerville" panose="02000000000000000000" pitchFamily="34" charset="0"/>
      <p:bold r:id="rId17"/>
    </p:embeddedFont>
    <p:embeddedFont>
      <p:font typeface="Libre Baskerville" panose="02000000000000000000" pitchFamily="34" charset="-122"/>
      <p:bold r:id="rId18"/>
    </p:embeddedFont>
    <p:embeddedFont>
      <p:font typeface="Libre Baskerville" panose="02000000000000000000" pitchFamily="34" charset="-120"/>
      <p:bold r:id="rId19"/>
    </p:embeddedFont>
    <p:embeddedFont>
      <p:font typeface="Open Sans" pitchFamily="34" charset="0"/>
      <p:bold r:id="rId20"/>
    </p:embeddedFont>
    <p:embeddedFont>
      <p:font typeface="Open Sans" pitchFamily="34" charset="-122"/>
      <p:bold r:id="rId21"/>
    </p:embeddedFont>
    <p:embeddedFont>
      <p:font typeface="Open Sans"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p:spPr>
      </p:sp>
      <p:sp>
        <p:nvSpPr>
          <p:cNvPr id="3" name="Shape 1"/>
          <p:cNvSpPr/>
          <p:nvPr/>
        </p:nvSpPr>
        <p:spPr>
          <a:xfrm>
            <a:off x="0" y="0"/>
            <a:ext cx="14630400" cy="8229600"/>
          </a:xfrm>
          <a:prstGeom prst="rect">
            <a:avLst/>
          </a:prstGeom>
          <a:solidFill>
            <a:srgbClr val="FBFA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4.xml"/><Relationship Id="rId7" Type="http://schemas.openxmlformats.org/officeDocument/2006/relationships/image" Target="../media/image4.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1" Type="http://schemas.openxmlformats.org/officeDocument/2006/relationships/notesSlide" Target="../notesSlides/notesSlide9.xml"/><Relationship Id="rId10" Type="http://schemas.openxmlformats.org/officeDocument/2006/relationships/slideLayout" Target="../slideLayouts/slideLayout10.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49310"/>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Car Fault Diagnosis Mobile Application</a:t>
            </a:r>
            <a:endParaRPr lang="en-US" sz="4450" dirty="0"/>
          </a:p>
        </p:txBody>
      </p:sp>
      <p:sp>
        <p:nvSpPr>
          <p:cNvPr id="4" name="Text 1"/>
          <p:cNvSpPr/>
          <p:nvPr/>
        </p:nvSpPr>
        <p:spPr>
          <a:xfrm>
            <a:off x="793790" y="2907030"/>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Our </a:t>
            </a:r>
            <a:r>
              <a:rPr lang="en-GB" altLang="en-US" sz="1750" dirty="0">
                <a:solidFill>
                  <a:srgbClr val="49495A"/>
                </a:solidFill>
                <a:latin typeface="Open Sans" pitchFamily="34" charset="0"/>
                <a:ea typeface="Open Sans" pitchFamily="34" charset="-122"/>
                <a:cs typeface="Open Sans" pitchFamily="34" charset="-120"/>
              </a:rPr>
              <a:t>group</a:t>
            </a:r>
            <a:r>
              <a:rPr lang="en-US" sz="1750" dirty="0">
                <a:solidFill>
                  <a:srgbClr val="49495A"/>
                </a:solidFill>
                <a:latin typeface="Open Sans" pitchFamily="34" charset="0"/>
                <a:ea typeface="Open Sans" pitchFamily="34" charset="-122"/>
                <a:cs typeface="Open Sans" pitchFamily="34" charset="-120"/>
              </a:rPr>
              <a:t> has conducted extensive research to gather requirements for this innovative solution that aims to empower car owners with diagnostic capabilities.</a:t>
            </a:r>
            <a:endParaRPr lang="en-US" sz="1750" dirty="0"/>
          </a:p>
        </p:txBody>
      </p:sp>
      <p:sp>
        <p:nvSpPr>
          <p:cNvPr id="5" name="Text 2"/>
          <p:cNvSpPr/>
          <p:nvPr/>
        </p:nvSpPr>
        <p:spPr>
          <a:xfrm>
            <a:off x="793790" y="4613791"/>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This presentation will walk you through our stakeholder identification, requirement gathering techniques, data collection methods, and key insights that will shape our application design. Join us as we explore how this app will help drivers understand warning signs and potentially save them from costly repairs.</a:t>
            </a:r>
            <a:endParaRPr lang="en-US" sz="1750" dirty="0"/>
          </a:p>
        </p:txBody>
      </p:sp>
      <p:sp>
        <p:nvSpPr>
          <p:cNvPr id="6" name="Shape 3"/>
          <p:cNvSpPr/>
          <p:nvPr/>
        </p:nvSpPr>
        <p:spPr>
          <a:xfrm>
            <a:off x="793790" y="6700361"/>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2"/>
          <a:stretch>
            <a:fillRect/>
          </a:stretch>
        </p:blipFill>
        <p:spPr>
          <a:xfrm>
            <a:off x="801410" y="6707981"/>
            <a:ext cx="347663" cy="347663"/>
          </a:xfrm>
          <a:prstGeom prst="rect">
            <a:avLst/>
          </a:prstGeom>
        </p:spPr>
      </p:pic>
      <p:sp>
        <p:nvSpPr>
          <p:cNvPr id="8" name="Text 4"/>
          <p:cNvSpPr/>
          <p:nvPr/>
        </p:nvSpPr>
        <p:spPr>
          <a:xfrm>
            <a:off x="1270040" y="6683454"/>
            <a:ext cx="2564606" cy="396835"/>
          </a:xfrm>
          <a:prstGeom prst="rect">
            <a:avLst/>
          </a:prstGeom>
          <a:noFill/>
        </p:spPr>
        <p:txBody>
          <a:bodyPr wrap="none" lIns="0" tIns="0" rIns="0" bIns="0" rtlCol="0" anchor="t"/>
          <a:lstStyle/>
          <a:p>
            <a:pPr marL="0" indent="0" algn="l">
              <a:lnSpc>
                <a:spcPts val="3100"/>
              </a:lnSpc>
              <a:buNone/>
            </a:pPr>
            <a:r>
              <a:rPr lang="en-US" sz="2200" b="1" dirty="0">
                <a:solidFill>
                  <a:srgbClr val="49495A"/>
                </a:solidFill>
                <a:latin typeface="Open Sans Bold" pitchFamily="34" charset="0"/>
                <a:ea typeface="Open Sans Bold" pitchFamily="34" charset="-122"/>
                <a:cs typeface="Open Sans Bold" pitchFamily="34" charset="-120"/>
              </a:rPr>
              <a:t>by Shalom Brenda</a:t>
            </a:r>
            <a:endParaRPr lang="en-US" sz="2200" dirty="0"/>
          </a:p>
        </p:txBody>
      </p:sp>
      <p:pic>
        <p:nvPicPr>
          <p:cNvPr id="17" name="Picture 16" descr="20250414_164027"/>
          <p:cNvPicPr>
            <a:picLocks noChangeAspect="1"/>
          </p:cNvPicPr>
          <p:nvPr/>
        </p:nvPicPr>
        <p:blipFill>
          <a:blip r:embed="rId3"/>
          <a:stretch>
            <a:fillRect/>
          </a:stretch>
        </p:blipFill>
        <p:spPr>
          <a:xfrm>
            <a:off x="-789940" y="3573145"/>
            <a:ext cx="6332855" cy="5595620"/>
          </a:xfrm>
          <a:prstGeom prst="rect">
            <a:avLst/>
          </a:prstGeom>
        </p:spPr>
      </p:pic>
      <p:sp>
        <p:nvSpPr>
          <p:cNvPr id="9" name="Text Box 8"/>
          <p:cNvSpPr txBox="1"/>
          <p:nvPr/>
        </p:nvSpPr>
        <p:spPr>
          <a:xfrm>
            <a:off x="793750" y="6901180"/>
            <a:ext cx="3542030" cy="553085"/>
          </a:xfrm>
          <a:prstGeom prst="rect">
            <a:avLst/>
          </a:prstGeom>
          <a:noFill/>
        </p:spPr>
        <p:txBody>
          <a:bodyPr wrap="square" rtlCol="0">
            <a:spAutoFit/>
          </a:bodyPr>
          <a:p>
            <a:r>
              <a:rPr lang="en-GB" altLang="en-US" sz="30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sym typeface="+mn-ea"/>
              </a:rPr>
              <a:t>Group 18</a:t>
            </a:r>
            <a:endParaRPr lang="en-GB" altLang="en-US" sz="3000" b="1"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9930" y="609005"/>
            <a:ext cx="5657136" cy="556736"/>
          </a:xfrm>
          <a:prstGeom prst="rect">
            <a:avLst/>
          </a:prstGeom>
          <a:noFill/>
        </p:spPr>
        <p:txBody>
          <a:bodyPr wrap="none" lIns="0" tIns="0" rIns="0" bIns="0" rtlCol="0" anchor="t"/>
          <a:lstStyle/>
          <a:p>
            <a:pPr marL="0" indent="0" algn="l">
              <a:lnSpc>
                <a:spcPts val="4350"/>
              </a:lnSpc>
              <a:buNone/>
            </a:pPr>
            <a:r>
              <a:rPr lang="en-US" sz="35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Conclusion &amp; Next Steps</a:t>
            </a:r>
            <a:endParaRPr lang="en-US" sz="3500" dirty="0"/>
          </a:p>
        </p:txBody>
      </p:sp>
      <p:pic>
        <p:nvPicPr>
          <p:cNvPr id="4" name="Image 1" descr="preencoded.png"/>
          <p:cNvPicPr>
            <a:picLocks noChangeAspect="1"/>
          </p:cNvPicPr>
          <p:nvPr/>
        </p:nvPicPr>
        <p:blipFill>
          <a:blip r:embed="rId2"/>
          <a:stretch>
            <a:fillRect/>
          </a:stretch>
        </p:blipFill>
        <p:spPr>
          <a:xfrm>
            <a:off x="6109930" y="1432917"/>
            <a:ext cx="890826" cy="1069062"/>
          </a:xfrm>
          <a:prstGeom prst="rect">
            <a:avLst/>
          </a:prstGeom>
        </p:spPr>
      </p:pic>
      <p:sp>
        <p:nvSpPr>
          <p:cNvPr id="5" name="Text 1"/>
          <p:cNvSpPr/>
          <p:nvPr/>
        </p:nvSpPr>
        <p:spPr>
          <a:xfrm>
            <a:off x="7267932" y="1611035"/>
            <a:ext cx="2227183" cy="278368"/>
          </a:xfrm>
          <a:prstGeom prst="rect">
            <a:avLst/>
          </a:prstGeom>
          <a:noFill/>
        </p:spPr>
        <p:txBody>
          <a:bodyPr wrap="none" lIns="0" tIns="0" rIns="0" bIns="0" rtlCol="0" anchor="t"/>
          <a:lstStyle/>
          <a:p>
            <a:pPr marL="0" indent="0" algn="l">
              <a:lnSpc>
                <a:spcPts val="2150"/>
              </a:lnSpc>
              <a:buNone/>
            </a:pPr>
            <a:r>
              <a:rPr lang="en-US" sz="17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Clear User Need</a:t>
            </a:r>
            <a:endParaRPr lang="en-US" sz="1750" dirty="0"/>
          </a:p>
        </p:txBody>
      </p:sp>
      <p:sp>
        <p:nvSpPr>
          <p:cNvPr id="6" name="Text 2"/>
          <p:cNvSpPr/>
          <p:nvPr/>
        </p:nvSpPr>
        <p:spPr>
          <a:xfrm>
            <a:off x="7267932" y="1996202"/>
            <a:ext cx="6738937" cy="285155"/>
          </a:xfrm>
          <a:prstGeom prst="rect">
            <a:avLst/>
          </a:prstGeom>
          <a:noFill/>
        </p:spPr>
        <p:txBody>
          <a:bodyPr wrap="none" lIns="0" tIns="0" rIns="0" bIns="0" rtlCol="0" anchor="t"/>
          <a:lstStyle/>
          <a:p>
            <a:pPr marL="0" indent="0" algn="l">
              <a:lnSpc>
                <a:spcPts val="2200"/>
              </a:lnSpc>
              <a:buNone/>
            </a:pPr>
            <a:r>
              <a:rPr lang="en-US" sz="1400" dirty="0">
                <a:solidFill>
                  <a:srgbClr val="49495A"/>
                </a:solidFill>
                <a:latin typeface="Open Sans" pitchFamily="34" charset="0"/>
                <a:ea typeface="Open Sans" pitchFamily="34" charset="-122"/>
                <a:cs typeface="Open Sans" pitchFamily="34" charset="-120"/>
              </a:rPr>
              <a:t>Research confirms strong demand for mobile, AI-powered car diagnostic tool</a:t>
            </a:r>
            <a:endParaRPr lang="en-US" sz="1400" dirty="0"/>
          </a:p>
        </p:txBody>
      </p:sp>
      <p:pic>
        <p:nvPicPr>
          <p:cNvPr id="7" name="Image 2" descr="preencoded.png"/>
          <p:cNvPicPr>
            <a:picLocks noChangeAspect="1"/>
          </p:cNvPicPr>
          <p:nvPr/>
        </p:nvPicPr>
        <p:blipFill>
          <a:blip r:embed="rId3"/>
          <a:stretch>
            <a:fillRect/>
          </a:stretch>
        </p:blipFill>
        <p:spPr>
          <a:xfrm>
            <a:off x="6109930" y="2501979"/>
            <a:ext cx="890826" cy="1069062"/>
          </a:xfrm>
          <a:prstGeom prst="rect">
            <a:avLst/>
          </a:prstGeom>
        </p:spPr>
      </p:pic>
      <p:sp>
        <p:nvSpPr>
          <p:cNvPr id="8" name="Text 3"/>
          <p:cNvSpPr/>
          <p:nvPr/>
        </p:nvSpPr>
        <p:spPr>
          <a:xfrm>
            <a:off x="7267932" y="2680097"/>
            <a:ext cx="3033117" cy="278368"/>
          </a:xfrm>
          <a:prstGeom prst="rect">
            <a:avLst/>
          </a:prstGeom>
          <a:noFill/>
        </p:spPr>
        <p:txBody>
          <a:bodyPr wrap="none" lIns="0" tIns="0" rIns="0" bIns="0" rtlCol="0" anchor="t"/>
          <a:lstStyle/>
          <a:p>
            <a:pPr marL="0" indent="0" algn="l">
              <a:lnSpc>
                <a:spcPts val="2150"/>
              </a:lnSpc>
              <a:buNone/>
            </a:pPr>
            <a:r>
              <a:rPr lang="en-US" sz="17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Validated Data Foundation</a:t>
            </a:r>
            <a:endParaRPr lang="en-US" sz="1750" dirty="0"/>
          </a:p>
        </p:txBody>
      </p:sp>
      <p:sp>
        <p:nvSpPr>
          <p:cNvPr id="9" name="Text 4"/>
          <p:cNvSpPr/>
          <p:nvPr/>
        </p:nvSpPr>
        <p:spPr>
          <a:xfrm>
            <a:off x="7267932" y="3065264"/>
            <a:ext cx="6738937" cy="285155"/>
          </a:xfrm>
          <a:prstGeom prst="rect">
            <a:avLst/>
          </a:prstGeom>
          <a:noFill/>
        </p:spPr>
        <p:txBody>
          <a:bodyPr wrap="none" lIns="0" tIns="0" rIns="0" bIns="0" rtlCol="0" anchor="t"/>
          <a:lstStyle/>
          <a:p>
            <a:pPr marL="0" indent="0" algn="l">
              <a:lnSpc>
                <a:spcPts val="2200"/>
              </a:lnSpc>
              <a:buNone/>
            </a:pPr>
            <a:r>
              <a:rPr lang="en-US" sz="1400" dirty="0">
                <a:solidFill>
                  <a:srgbClr val="49495A"/>
                </a:solidFill>
                <a:latin typeface="Open Sans" pitchFamily="34" charset="0"/>
                <a:ea typeface="Open Sans" pitchFamily="34" charset="-122"/>
                <a:cs typeface="Open Sans" pitchFamily="34" charset="-120"/>
              </a:rPr>
              <a:t>Comprehensive insights from diverse sources ensure reliable development basis</a:t>
            </a:r>
            <a:endParaRPr lang="en-US" sz="1400" dirty="0"/>
          </a:p>
        </p:txBody>
      </p:sp>
      <p:pic>
        <p:nvPicPr>
          <p:cNvPr id="10" name="Image 3" descr="preencoded.png"/>
          <p:cNvPicPr>
            <a:picLocks noChangeAspect="1"/>
          </p:cNvPicPr>
          <p:nvPr/>
        </p:nvPicPr>
        <p:blipFill>
          <a:blip r:embed="rId4"/>
          <a:stretch>
            <a:fillRect/>
          </a:stretch>
        </p:blipFill>
        <p:spPr>
          <a:xfrm>
            <a:off x="6109930" y="3571042"/>
            <a:ext cx="890826" cy="1069062"/>
          </a:xfrm>
          <a:prstGeom prst="rect">
            <a:avLst/>
          </a:prstGeom>
        </p:spPr>
      </p:pic>
      <p:sp>
        <p:nvSpPr>
          <p:cNvPr id="11" name="Text 5"/>
          <p:cNvSpPr/>
          <p:nvPr/>
        </p:nvSpPr>
        <p:spPr>
          <a:xfrm>
            <a:off x="7267932" y="3749159"/>
            <a:ext cx="2404229" cy="278368"/>
          </a:xfrm>
          <a:prstGeom prst="rect">
            <a:avLst/>
          </a:prstGeom>
          <a:noFill/>
        </p:spPr>
        <p:txBody>
          <a:bodyPr wrap="none" lIns="0" tIns="0" rIns="0" bIns="0" rtlCol="0" anchor="t"/>
          <a:lstStyle/>
          <a:p>
            <a:pPr marL="0" indent="0" algn="l">
              <a:lnSpc>
                <a:spcPts val="2150"/>
              </a:lnSpc>
              <a:buNone/>
            </a:pPr>
            <a:r>
              <a:rPr lang="en-US" sz="17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System Design Phase</a:t>
            </a:r>
            <a:endParaRPr lang="en-US" sz="1750" dirty="0"/>
          </a:p>
        </p:txBody>
      </p:sp>
      <p:sp>
        <p:nvSpPr>
          <p:cNvPr id="12" name="Text 6"/>
          <p:cNvSpPr/>
          <p:nvPr/>
        </p:nvSpPr>
        <p:spPr>
          <a:xfrm>
            <a:off x="7267932" y="4134326"/>
            <a:ext cx="6738937" cy="285155"/>
          </a:xfrm>
          <a:prstGeom prst="rect">
            <a:avLst/>
          </a:prstGeom>
          <a:noFill/>
        </p:spPr>
        <p:txBody>
          <a:bodyPr wrap="none" lIns="0" tIns="0" rIns="0" bIns="0" rtlCol="0" anchor="t"/>
          <a:lstStyle/>
          <a:p>
            <a:pPr marL="0" indent="0" algn="l">
              <a:lnSpc>
                <a:spcPts val="2200"/>
              </a:lnSpc>
              <a:buNone/>
            </a:pPr>
            <a:r>
              <a:rPr lang="en-US" sz="1400" dirty="0">
                <a:solidFill>
                  <a:srgbClr val="49495A"/>
                </a:solidFill>
                <a:latin typeface="Open Sans" pitchFamily="34" charset="0"/>
                <a:ea typeface="Open Sans" pitchFamily="34" charset="-122"/>
                <a:cs typeface="Open Sans" pitchFamily="34" charset="-120"/>
              </a:rPr>
              <a:t>Moving forward with architecture planning and feature prioritization</a:t>
            </a:r>
            <a:endParaRPr lang="en-US" sz="1400" dirty="0"/>
          </a:p>
        </p:txBody>
      </p:sp>
      <p:pic>
        <p:nvPicPr>
          <p:cNvPr id="13" name="Image 4" descr="preencoded.png"/>
          <p:cNvPicPr>
            <a:picLocks noChangeAspect="1"/>
          </p:cNvPicPr>
          <p:nvPr/>
        </p:nvPicPr>
        <p:blipFill>
          <a:blip r:embed="rId5"/>
          <a:stretch>
            <a:fillRect/>
          </a:stretch>
        </p:blipFill>
        <p:spPr>
          <a:xfrm>
            <a:off x="6109930" y="4640104"/>
            <a:ext cx="890826" cy="1069062"/>
          </a:xfrm>
          <a:prstGeom prst="rect">
            <a:avLst/>
          </a:prstGeom>
        </p:spPr>
      </p:pic>
      <p:sp>
        <p:nvSpPr>
          <p:cNvPr id="14" name="Text 7"/>
          <p:cNvSpPr/>
          <p:nvPr/>
        </p:nvSpPr>
        <p:spPr>
          <a:xfrm>
            <a:off x="7267932" y="4818221"/>
            <a:ext cx="2227183" cy="278368"/>
          </a:xfrm>
          <a:prstGeom prst="rect">
            <a:avLst/>
          </a:prstGeom>
          <a:noFill/>
        </p:spPr>
        <p:txBody>
          <a:bodyPr wrap="none" lIns="0" tIns="0" rIns="0" bIns="0" rtlCol="0" anchor="t"/>
          <a:lstStyle/>
          <a:p>
            <a:pPr marL="0" indent="0" algn="l">
              <a:lnSpc>
                <a:spcPts val="2150"/>
              </a:lnSpc>
              <a:buNone/>
            </a:pPr>
            <a:r>
              <a:rPr lang="en-US" sz="17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Implementation</a:t>
            </a:r>
            <a:endParaRPr lang="en-US" sz="1750" dirty="0"/>
          </a:p>
        </p:txBody>
      </p:sp>
      <p:sp>
        <p:nvSpPr>
          <p:cNvPr id="15" name="Text 8"/>
          <p:cNvSpPr/>
          <p:nvPr/>
        </p:nvSpPr>
        <p:spPr>
          <a:xfrm>
            <a:off x="7267932" y="5203388"/>
            <a:ext cx="6738937" cy="285155"/>
          </a:xfrm>
          <a:prstGeom prst="rect">
            <a:avLst/>
          </a:prstGeom>
          <a:noFill/>
        </p:spPr>
        <p:txBody>
          <a:bodyPr wrap="none" lIns="0" tIns="0" rIns="0" bIns="0" rtlCol="0" anchor="t"/>
          <a:lstStyle/>
          <a:p>
            <a:pPr marL="0" indent="0" algn="l">
              <a:lnSpc>
                <a:spcPts val="2200"/>
              </a:lnSpc>
              <a:buNone/>
            </a:pPr>
            <a:r>
              <a:rPr lang="en-US" sz="1400" dirty="0">
                <a:solidFill>
                  <a:srgbClr val="49495A"/>
                </a:solidFill>
                <a:latin typeface="Open Sans" pitchFamily="34" charset="0"/>
                <a:ea typeface="Open Sans" pitchFamily="34" charset="-122"/>
                <a:cs typeface="Open Sans" pitchFamily="34" charset="-120"/>
              </a:rPr>
              <a:t>Beginning development with core features based on gathered requirements</a:t>
            </a:r>
            <a:endParaRPr lang="en-US" sz="1400" dirty="0"/>
          </a:p>
        </p:txBody>
      </p:sp>
      <p:sp>
        <p:nvSpPr>
          <p:cNvPr id="16" name="Text 9"/>
          <p:cNvSpPr/>
          <p:nvPr/>
        </p:nvSpPr>
        <p:spPr>
          <a:xfrm>
            <a:off x="6109930" y="5909548"/>
            <a:ext cx="7896939" cy="1710928"/>
          </a:xfrm>
          <a:prstGeom prst="rect">
            <a:avLst/>
          </a:prstGeom>
          <a:noFill/>
        </p:spPr>
        <p:txBody>
          <a:bodyPr wrap="square" lIns="0" tIns="0" rIns="0" bIns="0" rtlCol="0" anchor="t"/>
          <a:lstStyle/>
          <a:p>
            <a:pPr marL="0" indent="0" algn="l">
              <a:lnSpc>
                <a:spcPts val="2200"/>
              </a:lnSpc>
              <a:buNone/>
            </a:pPr>
            <a:r>
              <a:rPr lang="en-US" sz="1600" dirty="0">
                <a:solidFill>
                  <a:srgbClr val="49495A"/>
                </a:solidFill>
                <a:latin typeface="Open Sans" pitchFamily="34" charset="0"/>
                <a:ea typeface="Open Sans" pitchFamily="34" charset="-122"/>
                <a:cs typeface="Open Sans" pitchFamily="34" charset="-120"/>
              </a:rPr>
              <a:t>Our requirement gathering process has established a solid foundation for developing an application that addresses real user needs. With a deep understanding of user pain points, technical feasibility, and market opportunities, we are well-positioned to move into the system design and implementation phases. The resulting application will help bridge the knowledge gap between car owners and mechanics, potentially saving users from costly repairs and roadside emergencies.</a:t>
            </a:r>
            <a:endParaRPr lang="en-US" sz="1600" dirty="0">
              <a:solidFill>
                <a:srgbClr val="49495A"/>
              </a:solidFill>
              <a:latin typeface="Open Sans" pitchFamily="34" charset="0"/>
              <a:ea typeface="Open Sans" pitchFamily="34" charset="-122"/>
              <a:cs typeface="Open Sans" pitchFamily="34" charset="-120"/>
            </a:endParaRPr>
          </a:p>
        </p:txBody>
      </p:sp>
      <p:pic>
        <p:nvPicPr>
          <p:cNvPr id="17" name="Picture 16" descr="20250414_164027"/>
          <p:cNvPicPr>
            <a:picLocks noChangeAspect="1"/>
          </p:cNvPicPr>
          <p:nvPr/>
        </p:nvPicPr>
        <p:blipFill>
          <a:blip r:embed="rId6"/>
          <a:stretch>
            <a:fillRect/>
          </a:stretch>
        </p:blipFill>
        <p:spPr>
          <a:xfrm>
            <a:off x="11070590" y="5203825"/>
            <a:ext cx="4758690" cy="4720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6133" y="663178"/>
            <a:ext cx="6856690" cy="642580"/>
          </a:xfrm>
          <a:prstGeom prst="rect">
            <a:avLst/>
          </a:prstGeom>
          <a:noFill/>
        </p:spPr>
        <p:txBody>
          <a:bodyPr wrap="none" lIns="0" tIns="0" rIns="0" bIns="0" rtlCol="0" anchor="t"/>
          <a:lstStyle/>
          <a:p>
            <a:pPr marL="0" indent="0" algn="l">
              <a:lnSpc>
                <a:spcPts val="5050"/>
              </a:lnSpc>
              <a:buNone/>
            </a:pPr>
            <a:r>
              <a:rPr lang="en-US" sz="40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Stakeholder Identification</a:t>
            </a:r>
            <a:endParaRPr lang="en-US" sz="4000" dirty="0"/>
          </a:p>
        </p:txBody>
      </p:sp>
      <p:sp>
        <p:nvSpPr>
          <p:cNvPr id="4" name="Shape 1"/>
          <p:cNvSpPr/>
          <p:nvPr/>
        </p:nvSpPr>
        <p:spPr>
          <a:xfrm>
            <a:off x="6206133" y="1845469"/>
            <a:ext cx="462677" cy="462677"/>
          </a:xfrm>
          <a:prstGeom prst="roundRect">
            <a:avLst>
              <a:gd name="adj" fmla="val 6667"/>
            </a:avLst>
          </a:prstGeom>
          <a:solidFill>
            <a:srgbClr val="EAE8F3"/>
          </a:solidFill>
        </p:spPr>
      </p:sp>
      <p:pic>
        <p:nvPicPr>
          <p:cNvPr id="5" name="Image 1" descr="preencoded.png"/>
          <p:cNvPicPr>
            <a:picLocks noChangeAspect="1"/>
          </p:cNvPicPr>
          <p:nvPr/>
        </p:nvPicPr>
        <p:blipFill>
          <a:blip r:embed="rId2"/>
          <a:stretch>
            <a:fillRect/>
          </a:stretch>
        </p:blipFill>
        <p:spPr>
          <a:xfrm>
            <a:off x="6283285" y="1884045"/>
            <a:ext cx="308372" cy="385524"/>
          </a:xfrm>
          <a:prstGeom prst="rect">
            <a:avLst/>
          </a:prstGeom>
        </p:spPr>
      </p:pic>
      <p:sp>
        <p:nvSpPr>
          <p:cNvPr id="6" name="Text 2"/>
          <p:cNvSpPr/>
          <p:nvPr/>
        </p:nvSpPr>
        <p:spPr>
          <a:xfrm>
            <a:off x="6874431" y="1845469"/>
            <a:ext cx="2845594" cy="321231"/>
          </a:xfrm>
          <a:prstGeom prst="rect">
            <a:avLst/>
          </a:prstGeom>
          <a:noFill/>
        </p:spPr>
        <p:txBody>
          <a:bodyPr wrap="non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Primary Stakeholders</a:t>
            </a:r>
            <a:endParaRPr lang="en-US" sz="2000" dirty="0"/>
          </a:p>
        </p:txBody>
      </p:sp>
      <p:sp>
        <p:nvSpPr>
          <p:cNvPr id="7" name="Text 3"/>
          <p:cNvSpPr/>
          <p:nvPr/>
        </p:nvSpPr>
        <p:spPr>
          <a:xfrm>
            <a:off x="6874431" y="2290048"/>
            <a:ext cx="7036237" cy="657939"/>
          </a:xfrm>
          <a:prstGeom prst="rect">
            <a:avLst/>
          </a:prstGeom>
          <a:noFill/>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Car Owners/Drivers: Primary users who need accurate, easy-to-understand diagnostics</a:t>
            </a:r>
            <a:endParaRPr lang="en-US" sz="1600" dirty="0"/>
          </a:p>
        </p:txBody>
      </p:sp>
      <p:sp>
        <p:nvSpPr>
          <p:cNvPr id="8" name="Shape 4"/>
          <p:cNvSpPr/>
          <p:nvPr/>
        </p:nvSpPr>
        <p:spPr>
          <a:xfrm>
            <a:off x="6206133" y="3384947"/>
            <a:ext cx="462677" cy="462677"/>
          </a:xfrm>
          <a:prstGeom prst="roundRect">
            <a:avLst>
              <a:gd name="adj" fmla="val 6667"/>
            </a:avLst>
          </a:prstGeom>
          <a:solidFill>
            <a:srgbClr val="EAE8F3"/>
          </a:solidFill>
        </p:spPr>
      </p:sp>
      <p:pic>
        <p:nvPicPr>
          <p:cNvPr id="9" name="Image 2" descr="preencoded.png"/>
          <p:cNvPicPr>
            <a:picLocks noChangeAspect="1"/>
          </p:cNvPicPr>
          <p:nvPr/>
        </p:nvPicPr>
        <p:blipFill>
          <a:blip r:embed="rId3"/>
          <a:stretch>
            <a:fillRect/>
          </a:stretch>
        </p:blipFill>
        <p:spPr>
          <a:xfrm>
            <a:off x="6283285" y="3423523"/>
            <a:ext cx="308372" cy="385524"/>
          </a:xfrm>
          <a:prstGeom prst="rect">
            <a:avLst/>
          </a:prstGeom>
        </p:spPr>
      </p:pic>
      <p:sp>
        <p:nvSpPr>
          <p:cNvPr id="10" name="Text 5"/>
          <p:cNvSpPr/>
          <p:nvPr/>
        </p:nvSpPr>
        <p:spPr>
          <a:xfrm>
            <a:off x="6874431" y="3384947"/>
            <a:ext cx="2602349" cy="321231"/>
          </a:xfrm>
          <a:prstGeom prst="rect">
            <a:avLst/>
          </a:prstGeom>
          <a:noFill/>
        </p:spPr>
        <p:txBody>
          <a:bodyPr wrap="non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Development Team</a:t>
            </a:r>
            <a:endParaRPr lang="en-US" sz="2000" dirty="0"/>
          </a:p>
        </p:txBody>
      </p:sp>
      <p:sp>
        <p:nvSpPr>
          <p:cNvPr id="11" name="Text 6"/>
          <p:cNvSpPr/>
          <p:nvPr/>
        </p:nvSpPr>
        <p:spPr>
          <a:xfrm>
            <a:off x="6874431" y="3829526"/>
            <a:ext cx="7036237" cy="657939"/>
          </a:xfrm>
          <a:prstGeom prst="rect">
            <a:avLst/>
          </a:prstGeom>
          <a:noFill/>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Mobile App Developers and UI/UX Designers responsible for implementation and user experience</a:t>
            </a:r>
            <a:endParaRPr lang="en-US" sz="1600" dirty="0"/>
          </a:p>
        </p:txBody>
      </p:sp>
      <p:sp>
        <p:nvSpPr>
          <p:cNvPr id="12" name="Shape 7"/>
          <p:cNvSpPr/>
          <p:nvPr/>
        </p:nvSpPr>
        <p:spPr>
          <a:xfrm>
            <a:off x="6206133" y="4924425"/>
            <a:ext cx="462677" cy="462677"/>
          </a:xfrm>
          <a:prstGeom prst="roundRect">
            <a:avLst>
              <a:gd name="adj" fmla="val 6667"/>
            </a:avLst>
          </a:prstGeom>
          <a:solidFill>
            <a:srgbClr val="EAE8F3"/>
          </a:solidFill>
        </p:spPr>
      </p:sp>
      <p:pic>
        <p:nvPicPr>
          <p:cNvPr id="13" name="Image 3" descr="preencoded.png"/>
          <p:cNvPicPr>
            <a:picLocks noChangeAspect="1"/>
          </p:cNvPicPr>
          <p:nvPr/>
        </p:nvPicPr>
        <p:blipFill>
          <a:blip r:embed="rId4"/>
          <a:stretch>
            <a:fillRect/>
          </a:stretch>
        </p:blipFill>
        <p:spPr>
          <a:xfrm>
            <a:off x="6283285" y="4963001"/>
            <a:ext cx="308372" cy="385524"/>
          </a:xfrm>
          <a:prstGeom prst="rect">
            <a:avLst/>
          </a:prstGeom>
        </p:spPr>
      </p:pic>
      <p:sp>
        <p:nvSpPr>
          <p:cNvPr id="14" name="Text 8"/>
          <p:cNvSpPr/>
          <p:nvPr/>
        </p:nvSpPr>
        <p:spPr>
          <a:xfrm>
            <a:off x="6874431" y="4924425"/>
            <a:ext cx="2570440" cy="321231"/>
          </a:xfrm>
          <a:prstGeom prst="rect">
            <a:avLst/>
          </a:prstGeom>
          <a:noFill/>
        </p:spPr>
        <p:txBody>
          <a:bodyPr wrap="non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Technical Experts</a:t>
            </a:r>
            <a:endParaRPr lang="en-US" sz="2000" dirty="0"/>
          </a:p>
        </p:txBody>
      </p:sp>
      <p:sp>
        <p:nvSpPr>
          <p:cNvPr id="15" name="Text 9"/>
          <p:cNvSpPr/>
          <p:nvPr/>
        </p:nvSpPr>
        <p:spPr>
          <a:xfrm>
            <a:off x="6874431" y="5369004"/>
            <a:ext cx="7036237" cy="657939"/>
          </a:xfrm>
          <a:prstGeom prst="rect">
            <a:avLst/>
          </a:prstGeom>
          <a:noFill/>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Automobile Mechanics/Technicians providing ground-truth knowledge for system validation</a:t>
            </a:r>
            <a:endParaRPr lang="en-US" sz="1600" dirty="0"/>
          </a:p>
        </p:txBody>
      </p:sp>
      <p:sp>
        <p:nvSpPr>
          <p:cNvPr id="16" name="Shape 10"/>
          <p:cNvSpPr/>
          <p:nvPr/>
        </p:nvSpPr>
        <p:spPr>
          <a:xfrm>
            <a:off x="6206133" y="6463903"/>
            <a:ext cx="462677" cy="462677"/>
          </a:xfrm>
          <a:prstGeom prst="roundRect">
            <a:avLst>
              <a:gd name="adj" fmla="val 6667"/>
            </a:avLst>
          </a:prstGeom>
          <a:solidFill>
            <a:srgbClr val="EAE8F3"/>
          </a:solidFill>
        </p:spPr>
      </p:sp>
      <p:pic>
        <p:nvPicPr>
          <p:cNvPr id="17" name="Image 4" descr="preencoded.png"/>
          <p:cNvPicPr>
            <a:picLocks noChangeAspect="1"/>
          </p:cNvPicPr>
          <p:nvPr/>
        </p:nvPicPr>
        <p:blipFill>
          <a:blip r:embed="rId5"/>
          <a:stretch>
            <a:fillRect/>
          </a:stretch>
        </p:blipFill>
        <p:spPr>
          <a:xfrm>
            <a:off x="6283285" y="6502479"/>
            <a:ext cx="308372" cy="385524"/>
          </a:xfrm>
          <a:prstGeom prst="rect">
            <a:avLst/>
          </a:prstGeom>
        </p:spPr>
      </p:pic>
      <p:sp>
        <p:nvSpPr>
          <p:cNvPr id="18" name="Text 11"/>
          <p:cNvSpPr/>
          <p:nvPr/>
        </p:nvSpPr>
        <p:spPr>
          <a:xfrm>
            <a:off x="6874431" y="6463903"/>
            <a:ext cx="2665809" cy="321231"/>
          </a:xfrm>
          <a:prstGeom prst="rect">
            <a:avLst/>
          </a:prstGeom>
          <a:noFill/>
        </p:spPr>
        <p:txBody>
          <a:bodyPr wrap="none" lIns="0" tIns="0" rIns="0" bIns="0" rtlCol="0" anchor="t"/>
          <a:lstStyle/>
          <a:p>
            <a:pPr marL="0" indent="0" algn="l">
              <a:lnSpc>
                <a:spcPts val="2500"/>
              </a:lnSpc>
              <a:buNone/>
            </a:pPr>
            <a:r>
              <a:rPr lang="en-US" sz="20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Academic Oversight</a:t>
            </a:r>
            <a:endParaRPr lang="en-US" sz="2000" dirty="0"/>
          </a:p>
        </p:txBody>
      </p:sp>
      <p:sp>
        <p:nvSpPr>
          <p:cNvPr id="19" name="Text 12"/>
          <p:cNvSpPr/>
          <p:nvPr/>
        </p:nvSpPr>
        <p:spPr>
          <a:xfrm>
            <a:off x="6874431" y="6908482"/>
            <a:ext cx="7036237" cy="657939"/>
          </a:xfrm>
          <a:prstGeom prst="rect">
            <a:avLst/>
          </a:prstGeom>
          <a:noFill/>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Project Supervisors/Academic Advisors ensuring methodology is sound and objectives are met</a:t>
            </a:r>
            <a:endParaRPr lang="en-US" sz="1600" dirty="0"/>
          </a:p>
        </p:txBody>
      </p:sp>
      <p:pic>
        <p:nvPicPr>
          <p:cNvPr id="20" name="Picture 19" descr="20250414_164027"/>
          <p:cNvPicPr>
            <a:picLocks noChangeAspect="1"/>
          </p:cNvPicPr>
          <p:nvPr/>
        </p:nvPicPr>
        <p:blipFill>
          <a:blip r:embed="rId6"/>
          <a:stretch>
            <a:fillRect/>
          </a:stretch>
        </p:blipFill>
        <p:spPr>
          <a:xfrm>
            <a:off x="11070590" y="5203825"/>
            <a:ext cx="4758690" cy="47205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3059"/>
            <a:ext cx="10400586" cy="708779"/>
          </a:xfrm>
          <a:prstGeom prst="rect">
            <a:avLst/>
          </a:prstGeom>
          <a:noFill/>
        </p:spPr>
        <p:txBody>
          <a:bodyPr wrap="non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Requirement Gathering Techniques</a:t>
            </a:r>
            <a:endParaRPr lang="en-US" sz="4450" dirty="0"/>
          </a:p>
        </p:txBody>
      </p:sp>
      <p:pic>
        <p:nvPicPr>
          <p:cNvPr id="3" name="Image 0" descr="preencoded.png"/>
          <p:cNvPicPr>
            <a:picLocks noChangeAspect="1"/>
          </p:cNvPicPr>
          <p:nvPr/>
        </p:nvPicPr>
        <p:blipFill>
          <a:blip r:embed="rId1"/>
          <a:stretch>
            <a:fillRect/>
          </a:stretch>
        </p:blipFill>
        <p:spPr>
          <a:xfrm>
            <a:off x="2978348" y="1825466"/>
            <a:ext cx="2152055" cy="1306949"/>
          </a:xfrm>
          <a:prstGeom prst="rect">
            <a:avLst/>
          </a:prstGeom>
        </p:spPr>
      </p:pic>
      <p:pic>
        <p:nvPicPr>
          <p:cNvPr id="4" name="Image 1" descr="preencoded.png"/>
          <p:cNvPicPr>
            <a:picLocks noChangeAspect="1"/>
          </p:cNvPicPr>
          <p:nvPr/>
        </p:nvPicPr>
        <p:blipFill>
          <a:blip r:embed="rId2"/>
          <a:stretch>
            <a:fillRect/>
          </a:stretch>
        </p:blipFill>
        <p:spPr>
          <a:xfrm>
            <a:off x="3894892" y="2441496"/>
            <a:ext cx="318968" cy="398621"/>
          </a:xfrm>
          <a:prstGeom prst="rect">
            <a:avLst/>
          </a:prstGeom>
        </p:spPr>
      </p:pic>
      <p:sp>
        <p:nvSpPr>
          <p:cNvPr id="5" name="Text 1"/>
          <p:cNvSpPr/>
          <p:nvPr/>
        </p:nvSpPr>
        <p:spPr>
          <a:xfrm>
            <a:off x="5357217" y="2052280"/>
            <a:ext cx="3803690"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Comprehensive Approach</a:t>
            </a:r>
            <a:endParaRPr lang="en-US" sz="2200" dirty="0"/>
          </a:p>
        </p:txBody>
      </p:sp>
      <p:sp>
        <p:nvSpPr>
          <p:cNvPr id="6" name="Text 2"/>
          <p:cNvSpPr/>
          <p:nvPr/>
        </p:nvSpPr>
        <p:spPr>
          <a:xfrm>
            <a:off x="5357217" y="2542699"/>
            <a:ext cx="5396032" cy="362903"/>
          </a:xfrm>
          <a:prstGeom prst="rect">
            <a:avLst/>
          </a:prstGeom>
          <a:noFill/>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Combined user-centric and expert-centric methods</a:t>
            </a:r>
            <a:endParaRPr lang="en-US" sz="1750" dirty="0"/>
          </a:p>
        </p:txBody>
      </p:sp>
      <p:sp>
        <p:nvSpPr>
          <p:cNvPr id="7" name="Shape 3"/>
          <p:cNvSpPr/>
          <p:nvPr/>
        </p:nvSpPr>
        <p:spPr>
          <a:xfrm>
            <a:off x="5187077" y="3145512"/>
            <a:ext cx="8592860" cy="15240"/>
          </a:xfrm>
          <a:prstGeom prst="roundRect">
            <a:avLst>
              <a:gd name="adj" fmla="val 223256"/>
            </a:avLst>
          </a:prstGeom>
          <a:solidFill>
            <a:srgbClr val="D0CED9"/>
          </a:solidFill>
        </p:spPr>
      </p:sp>
      <p:pic>
        <p:nvPicPr>
          <p:cNvPr id="8" name="Image 2" descr="preencoded.png"/>
          <p:cNvPicPr>
            <a:picLocks noChangeAspect="1"/>
          </p:cNvPicPr>
          <p:nvPr/>
        </p:nvPicPr>
        <p:blipFill>
          <a:blip r:embed="rId3"/>
          <a:stretch>
            <a:fillRect/>
          </a:stretch>
        </p:blipFill>
        <p:spPr>
          <a:xfrm>
            <a:off x="1902381" y="3189089"/>
            <a:ext cx="4304109" cy="1306949"/>
          </a:xfrm>
          <a:prstGeom prst="rect">
            <a:avLst/>
          </a:prstGeom>
        </p:spPr>
      </p:pic>
      <p:pic>
        <p:nvPicPr>
          <p:cNvPr id="9" name="Image 3" descr="preencoded.png"/>
          <p:cNvPicPr>
            <a:picLocks noChangeAspect="1"/>
          </p:cNvPicPr>
          <p:nvPr/>
        </p:nvPicPr>
        <p:blipFill>
          <a:blip r:embed="rId4"/>
          <a:stretch>
            <a:fillRect/>
          </a:stretch>
        </p:blipFill>
        <p:spPr>
          <a:xfrm>
            <a:off x="3894892" y="3643193"/>
            <a:ext cx="318968" cy="398621"/>
          </a:xfrm>
          <a:prstGeom prst="rect">
            <a:avLst/>
          </a:prstGeom>
        </p:spPr>
      </p:pic>
      <p:sp>
        <p:nvSpPr>
          <p:cNvPr id="10" name="Text 4"/>
          <p:cNvSpPr/>
          <p:nvPr/>
        </p:nvSpPr>
        <p:spPr>
          <a:xfrm>
            <a:off x="6433304" y="3415903"/>
            <a:ext cx="3063240"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Surveys &amp; Interviews</a:t>
            </a:r>
            <a:endParaRPr lang="en-US" sz="2200" dirty="0"/>
          </a:p>
        </p:txBody>
      </p:sp>
      <p:sp>
        <p:nvSpPr>
          <p:cNvPr id="11" name="Text 5"/>
          <p:cNvSpPr/>
          <p:nvPr/>
        </p:nvSpPr>
        <p:spPr>
          <a:xfrm>
            <a:off x="6433304" y="3906322"/>
            <a:ext cx="4267914" cy="362903"/>
          </a:xfrm>
          <a:prstGeom prst="rect">
            <a:avLst/>
          </a:prstGeom>
          <a:noFill/>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Google Forms and in-person discussions</a:t>
            </a:r>
            <a:endParaRPr lang="en-US" sz="1750" dirty="0"/>
          </a:p>
        </p:txBody>
      </p:sp>
      <p:sp>
        <p:nvSpPr>
          <p:cNvPr id="12" name="Shape 6"/>
          <p:cNvSpPr/>
          <p:nvPr/>
        </p:nvSpPr>
        <p:spPr>
          <a:xfrm>
            <a:off x="6263164" y="4509135"/>
            <a:ext cx="7516773" cy="15240"/>
          </a:xfrm>
          <a:prstGeom prst="roundRect">
            <a:avLst>
              <a:gd name="adj" fmla="val 223256"/>
            </a:avLst>
          </a:prstGeom>
          <a:solidFill>
            <a:srgbClr val="D0CED9"/>
          </a:solidFill>
        </p:spPr>
      </p:sp>
      <p:pic>
        <p:nvPicPr>
          <p:cNvPr id="13" name="Image 4" descr="preencoded.png"/>
          <p:cNvPicPr>
            <a:picLocks noChangeAspect="1"/>
          </p:cNvPicPr>
          <p:nvPr/>
        </p:nvPicPr>
        <p:blipFill>
          <a:blip r:embed="rId5"/>
          <a:stretch>
            <a:fillRect/>
          </a:stretch>
        </p:blipFill>
        <p:spPr>
          <a:xfrm>
            <a:off x="826294" y="4552712"/>
            <a:ext cx="6456164" cy="1306949"/>
          </a:xfrm>
          <a:prstGeom prst="rect">
            <a:avLst/>
          </a:prstGeom>
        </p:spPr>
      </p:pic>
      <p:pic>
        <p:nvPicPr>
          <p:cNvPr id="14" name="Image 5" descr="preencoded.png"/>
          <p:cNvPicPr>
            <a:picLocks noChangeAspect="1"/>
          </p:cNvPicPr>
          <p:nvPr/>
        </p:nvPicPr>
        <p:blipFill>
          <a:blip r:embed="rId6"/>
          <a:stretch>
            <a:fillRect/>
          </a:stretch>
        </p:blipFill>
        <p:spPr>
          <a:xfrm>
            <a:off x="3894773" y="5006816"/>
            <a:ext cx="318968" cy="398621"/>
          </a:xfrm>
          <a:prstGeom prst="rect">
            <a:avLst/>
          </a:prstGeom>
        </p:spPr>
      </p:pic>
      <p:sp>
        <p:nvSpPr>
          <p:cNvPr id="15" name="Text 7"/>
          <p:cNvSpPr/>
          <p:nvPr/>
        </p:nvSpPr>
        <p:spPr>
          <a:xfrm>
            <a:off x="7509272" y="4779526"/>
            <a:ext cx="3712488"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Brainstorming &amp; Analysis</a:t>
            </a:r>
            <a:endParaRPr lang="en-US" sz="2200" dirty="0"/>
          </a:p>
        </p:txBody>
      </p:sp>
      <p:sp>
        <p:nvSpPr>
          <p:cNvPr id="16" name="Text 8"/>
          <p:cNvSpPr/>
          <p:nvPr/>
        </p:nvSpPr>
        <p:spPr>
          <a:xfrm>
            <a:off x="7509272" y="5269944"/>
            <a:ext cx="4278273" cy="362903"/>
          </a:xfrm>
          <a:prstGeom prst="rect">
            <a:avLst/>
          </a:prstGeom>
          <a:noFill/>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Team sessions and competitive research</a:t>
            </a:r>
            <a:endParaRPr lang="en-US" sz="1750" dirty="0"/>
          </a:p>
        </p:txBody>
      </p:sp>
      <p:sp>
        <p:nvSpPr>
          <p:cNvPr id="17" name="Text 9"/>
          <p:cNvSpPr/>
          <p:nvPr/>
        </p:nvSpPr>
        <p:spPr>
          <a:xfrm>
            <a:off x="793790" y="6114812"/>
            <a:ext cx="13042821" cy="1451610"/>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Our </a:t>
            </a:r>
            <a:r>
              <a:rPr lang="en-GB" altLang="en-US" sz="1750" dirty="0">
                <a:solidFill>
                  <a:srgbClr val="49495A"/>
                </a:solidFill>
                <a:latin typeface="Open Sans" pitchFamily="34" charset="0"/>
                <a:ea typeface="Open Sans" pitchFamily="34" charset="-122"/>
                <a:cs typeface="Open Sans" pitchFamily="34" charset="-120"/>
              </a:rPr>
              <a:t>group</a:t>
            </a:r>
            <a:r>
              <a:rPr lang="en-US" sz="1750" dirty="0">
                <a:solidFill>
                  <a:srgbClr val="49495A"/>
                </a:solidFill>
                <a:latin typeface="Open Sans" pitchFamily="34" charset="0"/>
                <a:ea typeface="Open Sans" pitchFamily="34" charset="-122"/>
                <a:cs typeface="Open Sans" pitchFamily="34" charset="-120"/>
              </a:rPr>
              <a:t> employed multiple techniques to ensure we captured requiremen</a:t>
            </a:r>
            <a:r>
              <a:rPr lang="en-GB" altLang="en-US" sz="1750" dirty="0">
                <a:solidFill>
                  <a:srgbClr val="49495A"/>
                </a:solidFill>
                <a:latin typeface="Open Sans" pitchFamily="34" charset="0"/>
                <a:ea typeface="Open Sans" pitchFamily="34" charset="-122"/>
                <a:cs typeface="Open Sans" pitchFamily="34" charset="-120"/>
              </a:rPr>
              <a:t>ts. </a:t>
            </a:r>
            <a:r>
              <a:rPr lang="en-US" sz="1750" dirty="0">
                <a:solidFill>
                  <a:srgbClr val="49495A"/>
                </a:solidFill>
                <a:latin typeface="Open Sans" pitchFamily="34" charset="0"/>
                <a:ea typeface="Open Sans" pitchFamily="34" charset="-122"/>
                <a:cs typeface="Open Sans" pitchFamily="34" charset="-120"/>
              </a:rPr>
              <a:t>We distributed surveys through social media groups targeting car owners and taxi drivers, conducted interviews with mechanics and lecturers, held brainstorming sessions to ideate features, and analyzed existing applications to identify gaps in the market.</a:t>
            </a:r>
            <a:endParaRPr lang="en-US" sz="1750" dirty="0"/>
          </a:p>
        </p:txBody>
      </p:sp>
      <p:pic>
        <p:nvPicPr>
          <p:cNvPr id="18" name="Picture 17" descr="20250414_164027"/>
          <p:cNvPicPr>
            <a:picLocks noChangeAspect="1"/>
          </p:cNvPicPr>
          <p:nvPr/>
        </p:nvPicPr>
        <p:blipFill>
          <a:blip r:embed="rId7"/>
          <a:stretch>
            <a:fillRect/>
          </a:stretch>
        </p:blipFill>
        <p:spPr>
          <a:xfrm>
            <a:off x="11070590" y="5203825"/>
            <a:ext cx="4758690" cy="47205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9105" y="360680"/>
            <a:ext cx="8533130" cy="410210"/>
          </a:xfrm>
          <a:prstGeom prst="rect">
            <a:avLst/>
          </a:prstGeom>
          <a:noFill/>
        </p:spPr>
        <p:txBody>
          <a:bodyPr wrap="none" lIns="0" tIns="0" rIns="0" bIns="0" rtlCol="0" anchor="t"/>
          <a:lstStyle/>
          <a:p>
            <a:pPr marL="0" indent="0" algn="l">
              <a:lnSpc>
                <a:spcPts val="3200"/>
              </a:lnSpc>
              <a:buNone/>
            </a:pPr>
            <a:r>
              <a:rPr lang="en-US" sz="3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Survey Insights: Dashboard Warnin</a:t>
            </a:r>
            <a:r>
              <a:rPr lang="en-US" sz="3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gs</a:t>
            </a:r>
            <a:endParaRPr lang="en-US" sz="3200" dirty="0"/>
          </a:p>
        </p:txBody>
      </p:sp>
      <p:pic>
        <p:nvPicPr>
          <p:cNvPr id="3" name="Image 0" descr="preencoded.png"/>
          <p:cNvPicPr>
            <a:picLocks noChangeAspect="1"/>
          </p:cNvPicPr>
          <p:nvPr/>
        </p:nvPicPr>
        <p:blipFill>
          <a:blip r:embed="rId1"/>
          <a:stretch>
            <a:fillRect/>
          </a:stretch>
        </p:blipFill>
        <p:spPr>
          <a:xfrm>
            <a:off x="-399415" y="1014730"/>
            <a:ext cx="7710170" cy="4227195"/>
          </a:xfrm>
          <a:prstGeom prst="rect">
            <a:avLst/>
          </a:prstGeom>
        </p:spPr>
      </p:pic>
      <p:sp>
        <p:nvSpPr>
          <p:cNvPr id="4" name="Shape 1"/>
          <p:cNvSpPr/>
          <p:nvPr/>
        </p:nvSpPr>
        <p:spPr>
          <a:xfrm>
            <a:off x="763270" y="5241925"/>
            <a:ext cx="339725" cy="314960"/>
          </a:xfrm>
          <a:prstGeom prst="roundRect">
            <a:avLst>
              <a:gd name="adj" fmla="val 13938"/>
            </a:avLst>
          </a:prstGeom>
          <a:solidFill>
            <a:srgbClr val="100F3D"/>
          </a:solidFill>
        </p:spPr>
      </p:sp>
      <p:sp>
        <p:nvSpPr>
          <p:cNvPr id="5" name="Text 2"/>
          <p:cNvSpPr/>
          <p:nvPr/>
        </p:nvSpPr>
        <p:spPr>
          <a:xfrm>
            <a:off x="1361877" y="5425797"/>
            <a:ext cx="1665803" cy="131207"/>
          </a:xfrm>
          <a:prstGeom prst="rect">
            <a:avLst/>
          </a:prstGeom>
          <a:noFill/>
        </p:spPr>
        <p:txBody>
          <a:bodyPr wrap="none" lIns="0" tIns="0" rIns="0" bIns="0" rtlCol="0" anchor="t"/>
          <a:lstStyle/>
          <a:p>
            <a:pPr marL="0" indent="0" algn="l">
              <a:lnSpc>
                <a:spcPts val="1000"/>
              </a:lnSpc>
              <a:buNone/>
            </a:pPr>
            <a:r>
              <a:rPr lang="en-US" sz="2000" dirty="0">
                <a:solidFill>
                  <a:srgbClr val="49495A"/>
                </a:solidFill>
                <a:latin typeface="Open Sans" pitchFamily="34" charset="0"/>
                <a:ea typeface="Open Sans" pitchFamily="34" charset="-122"/>
                <a:cs typeface="Open Sans" pitchFamily="34" charset="-120"/>
              </a:rPr>
              <a:t>Don't understand warnings</a:t>
            </a:r>
            <a:endParaRPr lang="en-US" sz="2000" dirty="0"/>
          </a:p>
        </p:txBody>
      </p:sp>
      <p:sp>
        <p:nvSpPr>
          <p:cNvPr id="6" name="Shape 3"/>
          <p:cNvSpPr/>
          <p:nvPr/>
        </p:nvSpPr>
        <p:spPr>
          <a:xfrm>
            <a:off x="763270" y="5784850"/>
            <a:ext cx="379095" cy="273050"/>
          </a:xfrm>
          <a:prstGeom prst="roundRect">
            <a:avLst>
              <a:gd name="adj" fmla="val 13938"/>
            </a:avLst>
          </a:prstGeom>
          <a:solidFill>
            <a:srgbClr val="3F3BCF"/>
          </a:solidFill>
        </p:spPr>
      </p:sp>
      <p:sp>
        <p:nvSpPr>
          <p:cNvPr id="7" name="Text 4"/>
          <p:cNvSpPr/>
          <p:nvPr/>
        </p:nvSpPr>
        <p:spPr>
          <a:xfrm>
            <a:off x="1362075" y="5911850"/>
            <a:ext cx="941070" cy="133985"/>
          </a:xfrm>
          <a:prstGeom prst="rect">
            <a:avLst/>
          </a:prstGeom>
          <a:noFill/>
        </p:spPr>
        <p:txBody>
          <a:bodyPr wrap="none" lIns="0" tIns="0" rIns="0" bIns="0" rtlCol="0" anchor="t"/>
          <a:lstStyle/>
          <a:p>
            <a:pPr marL="0" indent="0" algn="l">
              <a:lnSpc>
                <a:spcPts val="1000"/>
              </a:lnSpc>
              <a:buNone/>
            </a:pPr>
            <a:r>
              <a:rPr lang="en-US" sz="2000" dirty="0">
                <a:solidFill>
                  <a:srgbClr val="49495A"/>
                </a:solidFill>
                <a:latin typeface="Open Sans" pitchFamily="34" charset="0"/>
                <a:ea typeface="Open Sans" pitchFamily="34" charset="-122"/>
                <a:cs typeface="Open Sans" pitchFamily="34" charset="-120"/>
              </a:rPr>
              <a:t>Understand warnings</a:t>
            </a:r>
            <a:endParaRPr lang="en-US" sz="2000" dirty="0"/>
          </a:p>
        </p:txBody>
      </p:sp>
      <p:sp>
        <p:nvSpPr>
          <p:cNvPr id="9" name="Text 6"/>
          <p:cNvSpPr/>
          <p:nvPr/>
        </p:nvSpPr>
        <p:spPr>
          <a:xfrm>
            <a:off x="6793865" y="983615"/>
            <a:ext cx="5778500" cy="4844415"/>
          </a:xfrm>
          <a:prstGeom prst="rect">
            <a:avLst/>
          </a:prstGeom>
          <a:noFill/>
        </p:spPr>
        <p:txBody>
          <a:bodyPr wrap="square" lIns="0" tIns="0" rIns="0" bIns="0" rtlCol="0" anchor="t"/>
          <a:lstStyle/>
          <a:p>
            <a:pPr marL="0" indent="0" algn="l">
              <a:lnSpc>
                <a:spcPct val="150000"/>
              </a:lnSpc>
              <a:buNone/>
            </a:pPr>
            <a:r>
              <a:rPr lang="en-US" sz="2000" dirty="0">
                <a:solidFill>
                  <a:srgbClr val="49495A"/>
                </a:solidFill>
                <a:uFillTx/>
                <a:latin typeface="Open Sans" pitchFamily="34" charset="0"/>
                <a:ea typeface="Open Sans" pitchFamily="34" charset="-122"/>
                <a:cs typeface="Open Sans" pitchFamily="34" charset="-120"/>
              </a:rPr>
              <a:t>When faced with dashboard warnings, drivers experienced outcomes ranging from immediate car breakdowns to engine seizures. Many simply didn't know what the lights signified and were forced to seek mechanic assistance, often at considerable expense. This highlights a critical knowledge gap that our application aims to address.</a:t>
            </a:r>
            <a:endParaRPr lang="en-US" sz="2000" dirty="0">
              <a:solidFill>
                <a:srgbClr val="49495A"/>
              </a:solidFill>
              <a:uFillTx/>
              <a:latin typeface="Open Sans" pitchFamily="34" charset="0"/>
              <a:ea typeface="Open Sans" pitchFamily="34" charset="-122"/>
              <a:cs typeface="Open Sans" pitchFamily="34" charset="-120"/>
            </a:endParaRPr>
          </a:p>
        </p:txBody>
      </p:sp>
      <p:sp>
        <p:nvSpPr>
          <p:cNvPr id="10" name="Text Box 9"/>
          <p:cNvSpPr txBox="1"/>
          <p:nvPr/>
        </p:nvSpPr>
        <p:spPr>
          <a:xfrm>
            <a:off x="763270" y="6400165"/>
            <a:ext cx="12915900" cy="1476375"/>
          </a:xfrm>
          <a:prstGeom prst="rect">
            <a:avLst/>
          </a:prstGeom>
          <a:noFill/>
        </p:spPr>
        <p:txBody>
          <a:bodyPr wrap="square" rtlCol="0">
            <a:spAutoFit/>
          </a:bodyPr>
          <a:p>
            <a:pPr>
              <a:lnSpc>
                <a:spcPct val="150000"/>
              </a:lnSpc>
            </a:pPr>
            <a:r>
              <a:rPr lang="en-US" sz="2000" dirty="0">
                <a:solidFill>
                  <a:srgbClr val="49495A"/>
                </a:solidFill>
                <a:latin typeface="Open Sans" pitchFamily="34" charset="0"/>
                <a:ea typeface="Open Sans" pitchFamily="34" charset="-122"/>
                <a:cs typeface="Open Sans" pitchFamily="34" charset="-120"/>
                <a:sym typeface="+mn-ea"/>
              </a:rPr>
              <a:t>Our survey revealed that a significant majority of drivers (65%) don't understand dashboard warning lights when they appear. This lack of understanding leads to serious consequences, as reported by respondents</a:t>
            </a:r>
            <a:endParaRPr lang="en-GB" altLang="en-US" sz="2000"/>
          </a:p>
        </p:txBody>
      </p:sp>
      <p:pic>
        <p:nvPicPr>
          <p:cNvPr id="17" name="Picture 16" descr="20250414_164027"/>
          <p:cNvPicPr>
            <a:picLocks noChangeAspect="1"/>
          </p:cNvPicPr>
          <p:nvPr/>
        </p:nvPicPr>
        <p:blipFill>
          <a:blip r:embed="rId2"/>
          <a:stretch>
            <a:fillRect/>
          </a:stretch>
        </p:blipFill>
        <p:spPr>
          <a:xfrm>
            <a:off x="11070590" y="5203825"/>
            <a:ext cx="4758690" cy="47205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62395" y="1593175"/>
            <a:ext cx="9449276" cy="708779"/>
          </a:xfrm>
          <a:prstGeom prst="rect">
            <a:avLst/>
          </a:prstGeom>
          <a:noFill/>
        </p:spPr>
        <p:txBody>
          <a:bodyPr wrap="non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Survey Insights: Driver Behavior</a:t>
            </a:r>
            <a:endParaRPr lang="en-US" sz="4450" dirty="0"/>
          </a:p>
        </p:txBody>
      </p:sp>
      <p:sp>
        <p:nvSpPr>
          <p:cNvPr id="3" name="Text 1"/>
          <p:cNvSpPr/>
          <p:nvPr/>
        </p:nvSpPr>
        <p:spPr>
          <a:xfrm>
            <a:off x="793790" y="3112770"/>
            <a:ext cx="3567708" cy="354330"/>
          </a:xfrm>
          <a:prstGeom prst="rect">
            <a:avLst/>
          </a:prstGeom>
          <a:noFill/>
        </p:spPr>
        <p:txBody>
          <a:bodyPr wrap="none" lIns="0" tIns="0" rIns="0" bIns="0" rtlCol="0" anchor="t"/>
          <a:lstStyle/>
          <a:p>
            <a:pPr marL="0" indent="0" algn="l">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Warning Light Response</a:t>
            </a:r>
            <a:endParaRPr lang="en-US" sz="2200" dirty="0"/>
          </a:p>
        </p:txBody>
      </p:sp>
      <p:sp>
        <p:nvSpPr>
          <p:cNvPr id="4" name="Text 2"/>
          <p:cNvSpPr/>
          <p:nvPr/>
        </p:nvSpPr>
        <p:spPr>
          <a:xfrm>
            <a:off x="793790" y="3693914"/>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65% of respondents admitted to ignoring dashboard warning lights or strange noises from their vehicles. This behavior consistently led to negative outcomes:</a:t>
            </a:r>
            <a:endParaRPr lang="en-US" sz="1750" dirty="0"/>
          </a:p>
        </p:txBody>
      </p:sp>
      <p:sp>
        <p:nvSpPr>
          <p:cNvPr id="5" name="Text 3"/>
          <p:cNvSpPr/>
          <p:nvPr/>
        </p:nvSpPr>
        <p:spPr>
          <a:xfrm>
            <a:off x="793790" y="498669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Complete breakdowns</a:t>
            </a:r>
            <a:endParaRPr lang="en-US" sz="1750" dirty="0"/>
          </a:p>
        </p:txBody>
      </p:sp>
      <p:sp>
        <p:nvSpPr>
          <p:cNvPr id="6" name="Text 4"/>
          <p:cNvSpPr/>
          <p:nvPr/>
        </p:nvSpPr>
        <p:spPr>
          <a:xfrm>
            <a:off x="793790" y="542889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Engines failing to start</a:t>
            </a:r>
            <a:endParaRPr lang="en-US" sz="1750" dirty="0"/>
          </a:p>
        </p:txBody>
      </p:sp>
      <p:sp>
        <p:nvSpPr>
          <p:cNvPr id="7" name="Text 5"/>
          <p:cNvSpPr/>
          <p:nvPr/>
        </p:nvSpPr>
        <p:spPr>
          <a:xfrm>
            <a:off x="793790" y="587109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Costly repairs</a:t>
            </a:r>
            <a:endParaRPr lang="en-US" sz="1750" dirty="0"/>
          </a:p>
        </p:txBody>
      </p:sp>
      <p:sp>
        <p:nvSpPr>
          <p:cNvPr id="8" name="Text 6"/>
          <p:cNvSpPr/>
          <p:nvPr/>
        </p:nvSpPr>
        <p:spPr>
          <a:xfrm>
            <a:off x="7599521" y="3112770"/>
            <a:ext cx="3183731" cy="354330"/>
          </a:xfrm>
          <a:prstGeom prst="rect">
            <a:avLst/>
          </a:prstGeom>
          <a:noFill/>
        </p:spPr>
        <p:txBody>
          <a:bodyPr wrap="none" lIns="0" tIns="0" rIns="0" bIns="0" rtlCol="0" anchor="t"/>
          <a:lstStyle/>
          <a:p>
            <a:pPr marL="0" indent="0" algn="l">
              <a:lnSpc>
                <a:spcPts val="2750"/>
              </a:lnSpc>
              <a:buNone/>
            </a:pPr>
            <a:r>
              <a:rPr lang="en-US" sz="2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Roadside Breakdowns</a:t>
            </a:r>
            <a:endParaRPr lang="en-US" sz="2200" dirty="0"/>
          </a:p>
        </p:txBody>
      </p:sp>
      <p:sp>
        <p:nvSpPr>
          <p:cNvPr id="9" name="Text 7"/>
          <p:cNvSpPr/>
          <p:nvPr/>
        </p:nvSpPr>
        <p:spPr>
          <a:xfrm>
            <a:off x="7599521" y="3693914"/>
            <a:ext cx="6244709" cy="72580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majority of survey participants reported experiencing breakdowns while driving. Their responses included:</a:t>
            </a:r>
            <a:endParaRPr lang="en-US" sz="1750" dirty="0"/>
          </a:p>
        </p:txBody>
      </p:sp>
      <p:sp>
        <p:nvSpPr>
          <p:cNvPr id="10" name="Text 8"/>
          <p:cNvSpPr/>
          <p:nvPr/>
        </p:nvSpPr>
        <p:spPr>
          <a:xfrm>
            <a:off x="7599521" y="478254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Calling mechanics</a:t>
            </a:r>
            <a:endParaRPr lang="en-US" sz="1750" dirty="0"/>
          </a:p>
        </p:txBody>
      </p:sp>
      <p:sp>
        <p:nvSpPr>
          <p:cNvPr id="11" name="Text 9"/>
          <p:cNvSpPr/>
          <p:nvPr/>
        </p:nvSpPr>
        <p:spPr>
          <a:xfrm>
            <a:off x="7599521" y="514536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Seeking help from passersby</a:t>
            </a:r>
            <a:endParaRPr lang="en-US" sz="1750" dirty="0"/>
          </a:p>
        </p:txBody>
      </p:sp>
      <p:sp>
        <p:nvSpPr>
          <p:cNvPr id="12" name="Text 10"/>
          <p:cNvSpPr/>
          <p:nvPr/>
        </p:nvSpPr>
        <p:spPr>
          <a:xfrm>
            <a:off x="7599521" y="550818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Abandoning vehicles</a:t>
            </a:r>
            <a:endParaRPr lang="en-US" sz="1750" dirty="0"/>
          </a:p>
        </p:txBody>
      </p:sp>
      <p:sp>
        <p:nvSpPr>
          <p:cNvPr id="13" name="Text 11"/>
          <p:cNvSpPr/>
          <p:nvPr/>
        </p:nvSpPr>
        <p:spPr>
          <a:xfrm>
            <a:off x="7599521" y="595038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49495A"/>
                </a:solidFill>
                <a:latin typeface="Open Sans" pitchFamily="34" charset="0"/>
                <a:ea typeface="Open Sans" pitchFamily="34" charset="-122"/>
                <a:cs typeface="Open Sans" pitchFamily="34" charset="-120"/>
              </a:rPr>
              <a:t>Attempting basic troubleshooting</a:t>
            </a:r>
            <a:endParaRPr lang="en-US" sz="1750" dirty="0"/>
          </a:p>
        </p:txBody>
      </p:sp>
      <p:pic>
        <p:nvPicPr>
          <p:cNvPr id="17" name="Picture 16" descr="20250414_164027"/>
          <p:cNvPicPr>
            <a:picLocks noChangeAspect="1"/>
          </p:cNvPicPr>
          <p:nvPr/>
        </p:nvPicPr>
        <p:blipFill>
          <a:blip r:embed="rId1"/>
          <a:stretch>
            <a:fillRect/>
          </a:stretch>
        </p:blipFill>
        <p:spPr>
          <a:xfrm>
            <a:off x="11070590" y="5203825"/>
            <a:ext cx="4758690" cy="47205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35436"/>
          </a:xfrm>
          <a:prstGeom prst="rect">
            <a:avLst/>
          </a:prstGeom>
        </p:spPr>
      </p:pic>
      <p:sp>
        <p:nvSpPr>
          <p:cNvPr id="3" name="Text 0"/>
          <p:cNvSpPr/>
          <p:nvPr/>
        </p:nvSpPr>
        <p:spPr>
          <a:xfrm>
            <a:off x="709851" y="3094434"/>
            <a:ext cx="9350573" cy="633770"/>
          </a:xfrm>
          <a:prstGeom prst="rect">
            <a:avLst/>
          </a:prstGeom>
          <a:noFill/>
        </p:spPr>
        <p:txBody>
          <a:bodyPr wrap="none" lIns="0" tIns="0" rIns="0" bIns="0" rtlCol="0" anchor="t"/>
          <a:lstStyle/>
          <a:p>
            <a:pPr marL="0" indent="0" algn="l">
              <a:lnSpc>
                <a:spcPts val="4950"/>
              </a:lnSpc>
              <a:buNone/>
            </a:pPr>
            <a:r>
              <a:rPr lang="en-US" sz="39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Survey Insights: Mechanic Relations</a:t>
            </a:r>
            <a:endParaRPr lang="en-US" sz="3950" dirty="0"/>
          </a:p>
        </p:txBody>
      </p:sp>
      <p:sp>
        <p:nvSpPr>
          <p:cNvPr id="4" name="Text 1"/>
          <p:cNvSpPr/>
          <p:nvPr/>
        </p:nvSpPr>
        <p:spPr>
          <a:xfrm>
            <a:off x="709851" y="4265176"/>
            <a:ext cx="4200763" cy="669369"/>
          </a:xfrm>
          <a:prstGeom prst="rect">
            <a:avLst/>
          </a:prstGeom>
          <a:noFill/>
        </p:spPr>
        <p:txBody>
          <a:bodyPr wrap="none" lIns="0" tIns="0" rIns="0" bIns="0" rtlCol="0" anchor="t"/>
          <a:lstStyle/>
          <a:p>
            <a:pPr marL="0" indent="0" algn="ctr">
              <a:lnSpc>
                <a:spcPts val="5250"/>
              </a:lnSpc>
              <a:buNone/>
            </a:pPr>
            <a:r>
              <a:rPr lang="en-US" sz="52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72.5%</a:t>
            </a:r>
            <a:endParaRPr lang="en-US" sz="5250" dirty="0"/>
          </a:p>
        </p:txBody>
      </p:sp>
      <p:sp>
        <p:nvSpPr>
          <p:cNvPr id="5" name="Text 2"/>
          <p:cNvSpPr/>
          <p:nvPr/>
        </p:nvSpPr>
        <p:spPr>
          <a:xfrm>
            <a:off x="1542455" y="5056465"/>
            <a:ext cx="2535436" cy="316944"/>
          </a:xfrm>
          <a:prstGeom prst="rect">
            <a:avLst/>
          </a:prstGeom>
          <a:noFill/>
        </p:spPr>
        <p:txBody>
          <a:bodyPr wrap="none" lIns="0" tIns="0" rIns="0" bIns="0" rtlCol="0" anchor="t"/>
          <a:lstStyle/>
          <a:p>
            <a:pPr marL="0" indent="0" algn="ctr">
              <a:lnSpc>
                <a:spcPts val="2450"/>
              </a:lnSpc>
              <a:buNone/>
            </a:pPr>
            <a:r>
              <a:rPr lang="en-US" sz="19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Overcharged</a:t>
            </a:r>
            <a:endParaRPr lang="en-US" sz="1950" dirty="0"/>
          </a:p>
        </p:txBody>
      </p:sp>
      <p:sp>
        <p:nvSpPr>
          <p:cNvPr id="6" name="Text 3"/>
          <p:cNvSpPr/>
          <p:nvPr/>
        </p:nvSpPr>
        <p:spPr>
          <a:xfrm>
            <a:off x="709851" y="5495092"/>
            <a:ext cx="4200763" cy="973693"/>
          </a:xfrm>
          <a:prstGeom prst="rect">
            <a:avLst/>
          </a:prstGeom>
          <a:noFill/>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Percentage of drivers who believe they've been overcharged by mechanics due to lack of knowledge</a:t>
            </a:r>
            <a:endParaRPr lang="en-US" sz="1600" dirty="0">
              <a:solidFill>
                <a:srgbClr val="49495A"/>
              </a:solidFill>
              <a:latin typeface="Open Sans" pitchFamily="34" charset="0"/>
              <a:ea typeface="Open Sans" pitchFamily="34" charset="-122"/>
              <a:cs typeface="Open Sans" pitchFamily="34" charset="-120"/>
            </a:endParaRPr>
          </a:p>
        </p:txBody>
      </p:sp>
      <p:sp>
        <p:nvSpPr>
          <p:cNvPr id="7" name="Text 4"/>
          <p:cNvSpPr/>
          <p:nvPr/>
        </p:nvSpPr>
        <p:spPr>
          <a:xfrm>
            <a:off x="5214818" y="4133731"/>
            <a:ext cx="4200763" cy="669369"/>
          </a:xfrm>
          <a:prstGeom prst="rect">
            <a:avLst/>
          </a:prstGeom>
          <a:noFill/>
        </p:spPr>
        <p:txBody>
          <a:bodyPr wrap="none" lIns="0" tIns="0" rIns="0" bIns="0" rtlCol="0" anchor="t"/>
          <a:lstStyle/>
          <a:p>
            <a:pPr marL="0" indent="0" algn="ctr">
              <a:lnSpc>
                <a:spcPts val="5250"/>
              </a:lnSpc>
              <a:buNone/>
            </a:pPr>
            <a:r>
              <a:rPr lang="en-US" sz="52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65%</a:t>
            </a:r>
            <a:endParaRPr lang="en-US" sz="5250" dirty="0"/>
          </a:p>
        </p:txBody>
      </p:sp>
      <p:sp>
        <p:nvSpPr>
          <p:cNvPr id="8" name="Text 5"/>
          <p:cNvSpPr/>
          <p:nvPr/>
        </p:nvSpPr>
        <p:spPr>
          <a:xfrm>
            <a:off x="6047423" y="5056465"/>
            <a:ext cx="2535436" cy="316944"/>
          </a:xfrm>
          <a:prstGeom prst="rect">
            <a:avLst/>
          </a:prstGeom>
          <a:noFill/>
        </p:spPr>
        <p:txBody>
          <a:bodyPr wrap="none" lIns="0" tIns="0" rIns="0" bIns="0" rtlCol="0" anchor="t"/>
          <a:lstStyle/>
          <a:p>
            <a:pPr marL="0" indent="0" algn="ctr">
              <a:lnSpc>
                <a:spcPts val="2450"/>
              </a:lnSpc>
              <a:buNone/>
            </a:pPr>
            <a:r>
              <a:rPr lang="en-US" sz="19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Lack Confidence</a:t>
            </a:r>
            <a:endParaRPr lang="en-US" sz="1950" dirty="0"/>
          </a:p>
        </p:txBody>
      </p:sp>
      <p:sp>
        <p:nvSpPr>
          <p:cNvPr id="9" name="Text 6"/>
          <p:cNvSpPr/>
          <p:nvPr/>
        </p:nvSpPr>
        <p:spPr>
          <a:xfrm>
            <a:off x="5214818" y="5495092"/>
            <a:ext cx="4200763" cy="649129"/>
          </a:xfrm>
          <a:prstGeom prst="rect">
            <a:avLst/>
          </a:prstGeom>
          <a:noFill/>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Percentage of drivers who are not confident in their mechanics' advice</a:t>
            </a:r>
            <a:endParaRPr lang="en-US" sz="1600" dirty="0">
              <a:solidFill>
                <a:srgbClr val="49495A"/>
              </a:solidFill>
              <a:latin typeface="Open Sans" pitchFamily="34" charset="0"/>
              <a:ea typeface="Open Sans" pitchFamily="34" charset="-122"/>
              <a:cs typeface="Open Sans" pitchFamily="34" charset="-120"/>
            </a:endParaRPr>
          </a:p>
        </p:txBody>
      </p:sp>
      <p:sp>
        <p:nvSpPr>
          <p:cNvPr id="10" name="Text 7"/>
          <p:cNvSpPr/>
          <p:nvPr/>
        </p:nvSpPr>
        <p:spPr>
          <a:xfrm>
            <a:off x="9719786" y="4133731"/>
            <a:ext cx="4200763" cy="669369"/>
          </a:xfrm>
          <a:prstGeom prst="rect">
            <a:avLst/>
          </a:prstGeom>
          <a:noFill/>
        </p:spPr>
        <p:txBody>
          <a:bodyPr wrap="none" lIns="0" tIns="0" rIns="0" bIns="0" rtlCol="0" anchor="t"/>
          <a:lstStyle/>
          <a:p>
            <a:pPr marL="0" indent="0" algn="ctr">
              <a:lnSpc>
                <a:spcPts val="5250"/>
              </a:lnSpc>
              <a:buNone/>
            </a:pPr>
            <a:r>
              <a:rPr lang="en-US" sz="52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95%</a:t>
            </a:r>
            <a:endParaRPr lang="en-US" sz="5250" dirty="0"/>
          </a:p>
        </p:txBody>
      </p:sp>
      <p:sp>
        <p:nvSpPr>
          <p:cNvPr id="11" name="Text 8"/>
          <p:cNvSpPr/>
          <p:nvPr/>
        </p:nvSpPr>
        <p:spPr>
          <a:xfrm>
            <a:off x="10552390" y="5056465"/>
            <a:ext cx="2535436" cy="316944"/>
          </a:xfrm>
          <a:prstGeom prst="rect">
            <a:avLst/>
          </a:prstGeom>
          <a:noFill/>
        </p:spPr>
        <p:txBody>
          <a:bodyPr wrap="none" lIns="0" tIns="0" rIns="0" bIns="0" rtlCol="0" anchor="t"/>
          <a:lstStyle/>
          <a:p>
            <a:pPr marL="0" indent="0" algn="ctr">
              <a:lnSpc>
                <a:spcPts val="2450"/>
              </a:lnSpc>
              <a:buNone/>
            </a:pPr>
            <a:r>
              <a:rPr lang="en-US" sz="195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App Interest</a:t>
            </a:r>
            <a:endParaRPr lang="en-US" sz="1950" dirty="0"/>
          </a:p>
        </p:txBody>
      </p:sp>
      <p:sp>
        <p:nvSpPr>
          <p:cNvPr id="12" name="Text 9"/>
          <p:cNvSpPr/>
          <p:nvPr/>
        </p:nvSpPr>
        <p:spPr>
          <a:xfrm>
            <a:off x="9719786" y="5495092"/>
            <a:ext cx="4200763" cy="649129"/>
          </a:xfrm>
          <a:prstGeom prst="rect">
            <a:avLst/>
          </a:prstGeom>
          <a:noFill/>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Percentage showing interest in using a smartphone-based diagnostic tool</a:t>
            </a:r>
            <a:endParaRPr lang="en-US" sz="1600" dirty="0">
              <a:solidFill>
                <a:srgbClr val="49495A"/>
              </a:solidFill>
              <a:latin typeface="Open Sans" pitchFamily="34" charset="0"/>
              <a:ea typeface="Open Sans" pitchFamily="34" charset="-122"/>
              <a:cs typeface="Open Sans" pitchFamily="34" charset="-120"/>
            </a:endParaRPr>
          </a:p>
        </p:txBody>
      </p:sp>
      <p:sp>
        <p:nvSpPr>
          <p:cNvPr id="13" name="Text 10"/>
          <p:cNvSpPr/>
          <p:nvPr/>
        </p:nvSpPr>
        <p:spPr>
          <a:xfrm>
            <a:off x="709851" y="6696908"/>
            <a:ext cx="13210699" cy="973693"/>
          </a:xfrm>
          <a:prstGeom prst="rect">
            <a:avLst/>
          </a:prstGeom>
          <a:noFill/>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These statistics highlight a significant trust gap between car owners and mechanics, as well as a strong market demand for our proposed solution. By empowering users with diagnostic capabilities, we can help them make more informed decisions about repairs and maintenance.</a:t>
            </a:r>
            <a:endParaRPr lang="en-US" sz="1600" dirty="0">
              <a:solidFill>
                <a:srgbClr val="49495A"/>
              </a:solidFill>
              <a:latin typeface="Open Sans" pitchFamily="34" charset="0"/>
              <a:ea typeface="Open Sans" pitchFamily="34" charset="-122"/>
              <a:cs typeface="Open Sans" pitchFamily="34" charset="-120"/>
            </a:endParaRPr>
          </a:p>
        </p:txBody>
      </p:sp>
      <p:pic>
        <p:nvPicPr>
          <p:cNvPr id="17" name="Picture 16" descr="20250414_164027"/>
          <p:cNvPicPr>
            <a:picLocks noChangeAspect="1"/>
          </p:cNvPicPr>
          <p:nvPr/>
        </p:nvPicPr>
        <p:blipFill>
          <a:blip r:embed="rId2"/>
          <a:stretch>
            <a:fillRect/>
          </a:stretch>
        </p:blipFill>
        <p:spPr>
          <a:xfrm>
            <a:off x="11070590" y="5203825"/>
            <a:ext cx="4758690" cy="47205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65609"/>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Interview Findings</a:t>
            </a:r>
            <a:endParaRPr lang="en-US" sz="4450" dirty="0"/>
          </a:p>
        </p:txBody>
      </p:sp>
      <p:sp>
        <p:nvSpPr>
          <p:cNvPr id="3" name="Shape 1"/>
          <p:cNvSpPr/>
          <p:nvPr/>
        </p:nvSpPr>
        <p:spPr>
          <a:xfrm>
            <a:off x="793790" y="2228017"/>
            <a:ext cx="4196358" cy="4935974"/>
          </a:xfrm>
          <a:prstGeom prst="roundRect">
            <a:avLst>
              <a:gd name="adj" fmla="val 811"/>
            </a:avLst>
          </a:prstGeom>
          <a:solidFill>
            <a:srgbClr val="EAE8F3"/>
          </a:solidFill>
        </p:spPr>
      </p:sp>
      <p:sp>
        <p:nvSpPr>
          <p:cNvPr id="4" name="Text 2"/>
          <p:cNvSpPr/>
          <p:nvPr/>
        </p:nvSpPr>
        <p:spPr>
          <a:xfrm>
            <a:off x="1020604" y="2454831"/>
            <a:ext cx="3324582"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Mechanics' Perspective</a:t>
            </a:r>
            <a:endParaRPr lang="en-US" sz="2200" dirty="0"/>
          </a:p>
        </p:txBody>
      </p:sp>
      <p:sp>
        <p:nvSpPr>
          <p:cNvPr id="5" name="Text 3"/>
          <p:cNvSpPr/>
          <p:nvPr/>
        </p:nvSpPr>
        <p:spPr>
          <a:xfrm>
            <a:off x="1020604" y="2945249"/>
            <a:ext cx="3742730" cy="3991928"/>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From visits to 5 workshops (Moki, Mbako, BOCOM, Solo &amp; Sons, Bius), mechanics emphasized that while expert diagnosis is best, apps could effectively triage issues and guide users on what requires urgent attention. They noted that customers often come with vague complaints, suggesting a feature to guide symptom reporting would be valuable.</a:t>
            </a:r>
            <a:endParaRPr lang="en-US" sz="1750" dirty="0"/>
          </a:p>
        </p:txBody>
      </p:sp>
      <p:sp>
        <p:nvSpPr>
          <p:cNvPr id="6" name="Shape 4"/>
          <p:cNvSpPr/>
          <p:nvPr/>
        </p:nvSpPr>
        <p:spPr>
          <a:xfrm>
            <a:off x="5216962" y="2228017"/>
            <a:ext cx="4196358" cy="4935974"/>
          </a:xfrm>
          <a:prstGeom prst="roundRect">
            <a:avLst>
              <a:gd name="adj" fmla="val 811"/>
            </a:avLst>
          </a:prstGeom>
          <a:solidFill>
            <a:srgbClr val="EAE8F3"/>
          </a:solidFill>
        </p:spPr>
      </p:sp>
      <p:sp>
        <p:nvSpPr>
          <p:cNvPr id="7" name="Text 5"/>
          <p:cNvSpPr/>
          <p:nvPr/>
        </p:nvSpPr>
        <p:spPr>
          <a:xfrm>
            <a:off x="5443776" y="245483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Academic Input</a:t>
            </a:r>
            <a:endParaRPr lang="en-US" sz="2200" dirty="0"/>
          </a:p>
        </p:txBody>
      </p:sp>
      <p:sp>
        <p:nvSpPr>
          <p:cNvPr id="8" name="Text 6"/>
          <p:cNvSpPr/>
          <p:nvPr/>
        </p:nvSpPr>
        <p:spPr>
          <a:xfrm>
            <a:off x="5443776" y="2945249"/>
            <a:ext cx="3742730" cy="3629025"/>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Three lecturers (Dr. Nkemeni Valery, Dr. Marshall, Dr. Ines Djouela) suggested the app should generate revenue, minimize mechanic extortion, enable on-site fault detection, and educate users about their vehicles. Their academic perspective added valuable insights on sustainability and educational components.</a:t>
            </a:r>
            <a:endParaRPr lang="en-US" sz="1750" dirty="0"/>
          </a:p>
        </p:txBody>
      </p:sp>
      <p:sp>
        <p:nvSpPr>
          <p:cNvPr id="9" name="Shape 7"/>
          <p:cNvSpPr/>
          <p:nvPr/>
        </p:nvSpPr>
        <p:spPr>
          <a:xfrm>
            <a:off x="9640133" y="2228017"/>
            <a:ext cx="4196358" cy="4935974"/>
          </a:xfrm>
          <a:prstGeom prst="roundRect">
            <a:avLst>
              <a:gd name="adj" fmla="val 811"/>
            </a:avLst>
          </a:prstGeom>
          <a:solidFill>
            <a:srgbClr val="EAE8F3"/>
          </a:solidFill>
        </p:spPr>
      </p:sp>
      <p:sp>
        <p:nvSpPr>
          <p:cNvPr id="10" name="Text 8"/>
          <p:cNvSpPr/>
          <p:nvPr/>
        </p:nvSpPr>
        <p:spPr>
          <a:xfrm>
            <a:off x="9866948" y="2454831"/>
            <a:ext cx="2889052" cy="354330"/>
          </a:xfrm>
          <a:prstGeom prst="rect">
            <a:avLst/>
          </a:prstGeom>
          <a:noFill/>
        </p:spPr>
        <p:txBody>
          <a:bodyPr wrap="none" lIns="0" tIns="0" rIns="0" bIns="0" rtlCol="0" anchor="t"/>
          <a:lstStyle/>
          <a:p>
            <a:pPr marL="0" indent="0" algn="l">
              <a:lnSpc>
                <a:spcPts val="2750"/>
              </a:lnSpc>
              <a:buNone/>
            </a:pPr>
            <a:r>
              <a:rPr lang="en-US" sz="22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Car Owners' Wishes</a:t>
            </a:r>
            <a:endParaRPr lang="en-US" sz="2200" dirty="0"/>
          </a:p>
        </p:txBody>
      </p:sp>
      <p:sp>
        <p:nvSpPr>
          <p:cNvPr id="11" name="Text 9"/>
          <p:cNvSpPr/>
          <p:nvPr/>
        </p:nvSpPr>
        <p:spPr>
          <a:xfrm>
            <a:off x="9866948" y="2945249"/>
            <a:ext cx="3742730" cy="2903220"/>
          </a:xfrm>
          <a:prstGeom prst="rect">
            <a:avLst/>
          </a:prstGeom>
          <a:noFill/>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Ten car owners expressed interest in OBD-II data diagnostics and maintenance history tracking. Their practical needs reinforced the importance of creating an accessible tool that provides actionable information and helps track vehicle health over time.</a:t>
            </a:r>
            <a:endParaRPr lang="en-US" sz="1750" dirty="0"/>
          </a:p>
        </p:txBody>
      </p:sp>
      <p:pic>
        <p:nvPicPr>
          <p:cNvPr id="17" name="Picture 16" descr="20250414_164027"/>
          <p:cNvPicPr>
            <a:picLocks noChangeAspect="1"/>
          </p:cNvPicPr>
          <p:nvPr/>
        </p:nvPicPr>
        <p:blipFill>
          <a:blip r:embed="rId1"/>
          <a:stretch>
            <a:fillRect/>
          </a:stretch>
        </p:blipFill>
        <p:spPr>
          <a:xfrm>
            <a:off x="11070590" y="5203825"/>
            <a:ext cx="4758690" cy="47205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27777" y="913448"/>
            <a:ext cx="7642741" cy="483394"/>
          </a:xfrm>
          <a:prstGeom prst="rect">
            <a:avLst/>
          </a:prstGeom>
          <a:noFill/>
        </p:spPr>
        <p:txBody>
          <a:bodyPr wrap="none" lIns="0" tIns="0" rIns="0" bIns="0" rtlCol="0" anchor="t"/>
          <a:lstStyle/>
          <a:p>
            <a:pPr marL="0" indent="0" algn="l">
              <a:lnSpc>
                <a:spcPts val="3800"/>
              </a:lnSpc>
              <a:buNone/>
            </a:pPr>
            <a:r>
              <a:rPr lang="en-US" sz="30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Brainstorming &amp; Competitive Analysis</a:t>
            </a:r>
            <a:endParaRPr lang="en-US" sz="3000" dirty="0"/>
          </a:p>
        </p:txBody>
      </p:sp>
      <p:sp>
        <p:nvSpPr>
          <p:cNvPr id="4" name="Shape 1"/>
          <p:cNvSpPr/>
          <p:nvPr/>
        </p:nvSpPr>
        <p:spPr>
          <a:xfrm>
            <a:off x="6201728" y="1628894"/>
            <a:ext cx="22860" cy="4770953"/>
          </a:xfrm>
          <a:prstGeom prst="roundRect">
            <a:avLst>
              <a:gd name="adj" fmla="val 101512"/>
            </a:avLst>
          </a:prstGeom>
          <a:solidFill>
            <a:srgbClr val="D0CED9"/>
          </a:solidFill>
        </p:spPr>
      </p:sp>
      <p:sp>
        <p:nvSpPr>
          <p:cNvPr id="5" name="Shape 2"/>
          <p:cNvSpPr/>
          <p:nvPr/>
        </p:nvSpPr>
        <p:spPr>
          <a:xfrm>
            <a:off x="6352877" y="1965365"/>
            <a:ext cx="464106" cy="22860"/>
          </a:xfrm>
          <a:prstGeom prst="roundRect">
            <a:avLst>
              <a:gd name="adj" fmla="val 101512"/>
            </a:avLst>
          </a:prstGeom>
          <a:solidFill>
            <a:srgbClr val="D0CED9"/>
          </a:solidFill>
        </p:spPr>
      </p:sp>
      <p:sp>
        <p:nvSpPr>
          <p:cNvPr id="6" name="Shape 3"/>
          <p:cNvSpPr/>
          <p:nvPr/>
        </p:nvSpPr>
        <p:spPr>
          <a:xfrm>
            <a:off x="6027718" y="1802844"/>
            <a:ext cx="348020" cy="348020"/>
          </a:xfrm>
          <a:prstGeom prst="roundRect">
            <a:avLst>
              <a:gd name="adj" fmla="val 6668"/>
            </a:avLst>
          </a:prstGeom>
          <a:solidFill>
            <a:srgbClr val="EAE8F3"/>
          </a:solidFill>
        </p:spPr>
      </p:sp>
      <p:pic>
        <p:nvPicPr>
          <p:cNvPr id="7" name="Image 1" descr="preencoded.png"/>
          <p:cNvPicPr>
            <a:picLocks noChangeAspect="1"/>
          </p:cNvPicPr>
          <p:nvPr/>
        </p:nvPicPr>
        <p:blipFill>
          <a:blip r:embed="rId2"/>
          <a:stretch>
            <a:fillRect/>
          </a:stretch>
        </p:blipFill>
        <p:spPr>
          <a:xfrm>
            <a:off x="6085642" y="1831777"/>
            <a:ext cx="232053" cy="290036"/>
          </a:xfrm>
          <a:prstGeom prst="rect">
            <a:avLst/>
          </a:prstGeom>
        </p:spPr>
      </p:pic>
      <p:sp>
        <p:nvSpPr>
          <p:cNvPr id="8" name="Text 4"/>
          <p:cNvSpPr/>
          <p:nvPr/>
        </p:nvSpPr>
        <p:spPr>
          <a:xfrm>
            <a:off x="6975277" y="1783556"/>
            <a:ext cx="1933813" cy="241697"/>
          </a:xfrm>
          <a:prstGeom prst="rect">
            <a:avLst/>
          </a:prstGeom>
          <a:noFill/>
        </p:spPr>
        <p:txBody>
          <a:bodyPr wrap="none" lIns="0" tIns="0" rIns="0" bIns="0" rtlCol="0" anchor="t"/>
          <a:lstStyle/>
          <a:p>
            <a:pPr marL="0" indent="0" algn="l">
              <a:lnSpc>
                <a:spcPts val="1900"/>
              </a:lnSpc>
              <a:buNone/>
            </a:pPr>
            <a:r>
              <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Ideation Sessions</a:t>
            </a:r>
            <a:endPar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
        <p:nvSpPr>
          <p:cNvPr id="9" name="Text 5"/>
          <p:cNvSpPr/>
          <p:nvPr/>
        </p:nvSpPr>
        <p:spPr>
          <a:xfrm>
            <a:off x="6975277" y="2118003"/>
            <a:ext cx="7113746" cy="494824"/>
          </a:xfrm>
          <a:prstGeom prst="rect">
            <a:avLst/>
          </a:prstGeom>
          <a:noFill/>
        </p:spPr>
        <p:txBody>
          <a:bodyPr wrap="square" lIns="0" tIns="0" rIns="0" bIns="0" rtlCol="0" anchor="t"/>
          <a:lstStyle/>
          <a:p>
            <a:pPr marL="0" indent="0" algn="l">
              <a:lnSpc>
                <a:spcPts val="1900"/>
              </a:lnSpc>
              <a:buNone/>
            </a:pPr>
            <a:r>
              <a:rPr lang="en-US" sz="1400" dirty="0">
                <a:solidFill>
                  <a:srgbClr val="49495A"/>
                </a:solidFill>
                <a:latin typeface="Open Sans" pitchFamily="34" charset="0"/>
                <a:ea typeface="Open Sans" pitchFamily="34" charset="-122"/>
                <a:cs typeface="Open Sans" pitchFamily="34" charset="-120"/>
              </a:rPr>
              <a:t>Two group sessions categorized features into core (must-have), important (nice-to-have), and future (scalable) capabilities</a:t>
            </a:r>
            <a:endParaRPr lang="en-US" sz="1400" dirty="0">
              <a:solidFill>
                <a:srgbClr val="49495A"/>
              </a:solidFill>
              <a:latin typeface="Open Sans" pitchFamily="34" charset="0"/>
              <a:ea typeface="Open Sans" pitchFamily="34" charset="-122"/>
              <a:cs typeface="Open Sans" pitchFamily="34" charset="-120"/>
            </a:endParaRPr>
          </a:p>
        </p:txBody>
      </p:sp>
      <p:sp>
        <p:nvSpPr>
          <p:cNvPr id="10" name="Shape 6"/>
          <p:cNvSpPr/>
          <p:nvPr/>
        </p:nvSpPr>
        <p:spPr>
          <a:xfrm>
            <a:off x="6352877" y="3258622"/>
            <a:ext cx="464106" cy="22860"/>
          </a:xfrm>
          <a:prstGeom prst="roundRect">
            <a:avLst>
              <a:gd name="adj" fmla="val 101512"/>
            </a:avLst>
          </a:prstGeom>
          <a:solidFill>
            <a:srgbClr val="D0CED9"/>
          </a:solidFill>
        </p:spPr>
      </p:sp>
      <p:sp>
        <p:nvSpPr>
          <p:cNvPr id="11" name="Shape 7"/>
          <p:cNvSpPr/>
          <p:nvPr/>
        </p:nvSpPr>
        <p:spPr>
          <a:xfrm>
            <a:off x="6027718" y="3096101"/>
            <a:ext cx="348020" cy="348020"/>
          </a:xfrm>
          <a:prstGeom prst="roundRect">
            <a:avLst>
              <a:gd name="adj" fmla="val 6668"/>
            </a:avLst>
          </a:prstGeom>
          <a:solidFill>
            <a:srgbClr val="EAE8F3"/>
          </a:solidFill>
        </p:spPr>
      </p:sp>
      <p:pic>
        <p:nvPicPr>
          <p:cNvPr id="12" name="Image 2" descr="preencoded.png"/>
          <p:cNvPicPr>
            <a:picLocks noChangeAspect="1"/>
          </p:cNvPicPr>
          <p:nvPr/>
        </p:nvPicPr>
        <p:blipFill>
          <a:blip r:embed="rId3"/>
          <a:stretch>
            <a:fillRect/>
          </a:stretch>
        </p:blipFill>
        <p:spPr>
          <a:xfrm>
            <a:off x="6085642" y="3125033"/>
            <a:ext cx="232053" cy="290036"/>
          </a:xfrm>
          <a:prstGeom prst="rect">
            <a:avLst/>
          </a:prstGeom>
        </p:spPr>
      </p:pic>
      <p:sp>
        <p:nvSpPr>
          <p:cNvPr id="13" name="Text 8"/>
          <p:cNvSpPr/>
          <p:nvPr/>
        </p:nvSpPr>
        <p:spPr>
          <a:xfrm>
            <a:off x="6975277" y="3076813"/>
            <a:ext cx="2234327" cy="241697"/>
          </a:xfrm>
          <a:prstGeom prst="rect">
            <a:avLst/>
          </a:prstGeom>
          <a:noFill/>
        </p:spPr>
        <p:txBody>
          <a:bodyPr wrap="none" lIns="0" tIns="0" rIns="0" bIns="0" rtlCol="0" anchor="t"/>
          <a:lstStyle/>
          <a:p>
            <a:pPr marL="0" indent="0" algn="l">
              <a:lnSpc>
                <a:spcPts val="1900"/>
              </a:lnSpc>
              <a:buNone/>
            </a:pPr>
            <a:r>
              <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Technical Architecture</a:t>
            </a:r>
            <a:endPar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
        <p:nvSpPr>
          <p:cNvPr id="14" name="Text 9"/>
          <p:cNvSpPr/>
          <p:nvPr/>
        </p:nvSpPr>
        <p:spPr>
          <a:xfrm>
            <a:off x="6975277" y="3411260"/>
            <a:ext cx="7113746" cy="494824"/>
          </a:xfrm>
          <a:prstGeom prst="rect">
            <a:avLst/>
          </a:prstGeom>
          <a:noFill/>
        </p:spPr>
        <p:txBody>
          <a:bodyPr wrap="square" lIns="0" tIns="0" rIns="0" bIns="0" rtlCol="0" anchor="t"/>
          <a:lstStyle/>
          <a:p>
            <a:pPr marL="0" indent="0" algn="l">
              <a:lnSpc>
                <a:spcPts val="1900"/>
              </a:lnSpc>
              <a:buNone/>
            </a:pPr>
            <a:r>
              <a:rPr lang="en-US" sz="1400" dirty="0">
                <a:solidFill>
                  <a:srgbClr val="49495A"/>
                </a:solidFill>
                <a:latin typeface="Open Sans" pitchFamily="34" charset="0"/>
                <a:ea typeface="Open Sans" pitchFamily="34" charset="-122"/>
                <a:cs typeface="Open Sans" pitchFamily="34" charset="-120"/>
              </a:rPr>
              <a:t>Explored image detection, audio classification frameworks, and simplified UI with icons and one-click scanning</a:t>
            </a:r>
            <a:endParaRPr lang="en-US" sz="1400" dirty="0">
              <a:solidFill>
                <a:srgbClr val="49495A"/>
              </a:solidFill>
              <a:latin typeface="Open Sans" pitchFamily="34" charset="0"/>
              <a:ea typeface="Open Sans" pitchFamily="34" charset="-122"/>
              <a:cs typeface="Open Sans" pitchFamily="34" charset="-120"/>
            </a:endParaRPr>
          </a:p>
        </p:txBody>
      </p:sp>
      <p:sp>
        <p:nvSpPr>
          <p:cNvPr id="15" name="Shape 10"/>
          <p:cNvSpPr/>
          <p:nvPr/>
        </p:nvSpPr>
        <p:spPr>
          <a:xfrm>
            <a:off x="6352877" y="4551878"/>
            <a:ext cx="464106" cy="22860"/>
          </a:xfrm>
          <a:prstGeom prst="roundRect">
            <a:avLst>
              <a:gd name="adj" fmla="val 101512"/>
            </a:avLst>
          </a:prstGeom>
          <a:solidFill>
            <a:srgbClr val="D0CED9"/>
          </a:solidFill>
        </p:spPr>
      </p:sp>
      <p:sp>
        <p:nvSpPr>
          <p:cNvPr id="16" name="Shape 11"/>
          <p:cNvSpPr/>
          <p:nvPr/>
        </p:nvSpPr>
        <p:spPr>
          <a:xfrm>
            <a:off x="6027718" y="4389358"/>
            <a:ext cx="348020" cy="348020"/>
          </a:xfrm>
          <a:prstGeom prst="roundRect">
            <a:avLst>
              <a:gd name="adj" fmla="val 6668"/>
            </a:avLst>
          </a:prstGeom>
          <a:solidFill>
            <a:srgbClr val="EAE8F3"/>
          </a:solidFill>
        </p:spPr>
      </p:sp>
      <p:pic>
        <p:nvPicPr>
          <p:cNvPr id="17" name="Image 3" descr="preencoded.png"/>
          <p:cNvPicPr>
            <a:picLocks noChangeAspect="1"/>
          </p:cNvPicPr>
          <p:nvPr/>
        </p:nvPicPr>
        <p:blipFill>
          <a:blip r:embed="rId4"/>
          <a:stretch>
            <a:fillRect/>
          </a:stretch>
        </p:blipFill>
        <p:spPr>
          <a:xfrm>
            <a:off x="6085642" y="4418290"/>
            <a:ext cx="232053" cy="290036"/>
          </a:xfrm>
          <a:prstGeom prst="rect">
            <a:avLst/>
          </a:prstGeom>
        </p:spPr>
      </p:pic>
      <p:sp>
        <p:nvSpPr>
          <p:cNvPr id="18" name="Text 12"/>
          <p:cNvSpPr/>
          <p:nvPr/>
        </p:nvSpPr>
        <p:spPr>
          <a:xfrm>
            <a:off x="6975277" y="4370070"/>
            <a:ext cx="2092643" cy="241697"/>
          </a:xfrm>
          <a:prstGeom prst="rect">
            <a:avLst/>
          </a:prstGeom>
          <a:noFill/>
        </p:spPr>
        <p:txBody>
          <a:bodyPr wrap="none" lIns="0" tIns="0" rIns="0" bIns="0" rtlCol="0" anchor="t"/>
          <a:lstStyle/>
          <a:p>
            <a:pPr marL="0" indent="0" algn="l">
              <a:lnSpc>
                <a:spcPts val="1900"/>
              </a:lnSpc>
              <a:buNone/>
            </a:pPr>
            <a:r>
              <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Competitive Analysis</a:t>
            </a:r>
            <a:endPar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
        <p:nvSpPr>
          <p:cNvPr id="19" name="Text 13"/>
          <p:cNvSpPr/>
          <p:nvPr/>
        </p:nvSpPr>
        <p:spPr>
          <a:xfrm>
            <a:off x="6975277" y="4704517"/>
            <a:ext cx="7113746" cy="494824"/>
          </a:xfrm>
          <a:prstGeom prst="rect">
            <a:avLst/>
          </a:prstGeom>
          <a:noFill/>
        </p:spPr>
        <p:txBody>
          <a:bodyPr wrap="square" lIns="0" tIns="0" rIns="0" bIns="0" rtlCol="0" anchor="t"/>
          <a:lstStyle/>
          <a:p>
            <a:pPr marL="0" indent="0" algn="l">
              <a:lnSpc>
                <a:spcPts val="1900"/>
              </a:lnSpc>
              <a:buNone/>
            </a:pPr>
            <a:r>
              <a:rPr lang="en-US" sz="1400" dirty="0">
                <a:solidFill>
                  <a:srgbClr val="49495A"/>
                </a:solidFill>
                <a:latin typeface="Open Sans" pitchFamily="34" charset="0"/>
                <a:ea typeface="Open Sans" pitchFamily="34" charset="-122"/>
                <a:cs typeface="Open Sans" pitchFamily="34" charset="-120"/>
              </a:rPr>
              <a:t>Evaluated OBD2 Car Scanner, OBB Auto Doctor, and OBD Docker to identify gaps and opportunities</a:t>
            </a:r>
            <a:endParaRPr lang="en-US" sz="1400" dirty="0">
              <a:solidFill>
                <a:srgbClr val="49495A"/>
              </a:solidFill>
              <a:latin typeface="Open Sans" pitchFamily="34" charset="0"/>
              <a:ea typeface="Open Sans" pitchFamily="34" charset="-122"/>
              <a:cs typeface="Open Sans" pitchFamily="34" charset="-120"/>
            </a:endParaRPr>
          </a:p>
        </p:txBody>
      </p:sp>
      <p:sp>
        <p:nvSpPr>
          <p:cNvPr id="20" name="Shape 14"/>
          <p:cNvSpPr/>
          <p:nvPr/>
        </p:nvSpPr>
        <p:spPr>
          <a:xfrm>
            <a:off x="6352877" y="5845135"/>
            <a:ext cx="464106" cy="22860"/>
          </a:xfrm>
          <a:prstGeom prst="roundRect">
            <a:avLst>
              <a:gd name="adj" fmla="val 101512"/>
            </a:avLst>
          </a:prstGeom>
          <a:solidFill>
            <a:srgbClr val="D0CED9"/>
          </a:solidFill>
        </p:spPr>
      </p:sp>
      <p:sp>
        <p:nvSpPr>
          <p:cNvPr id="21" name="Shape 15"/>
          <p:cNvSpPr/>
          <p:nvPr/>
        </p:nvSpPr>
        <p:spPr>
          <a:xfrm>
            <a:off x="6027718" y="5682615"/>
            <a:ext cx="348020" cy="348020"/>
          </a:xfrm>
          <a:prstGeom prst="roundRect">
            <a:avLst>
              <a:gd name="adj" fmla="val 6668"/>
            </a:avLst>
          </a:prstGeom>
          <a:solidFill>
            <a:srgbClr val="EAE8F3"/>
          </a:solidFill>
        </p:spPr>
      </p:sp>
      <p:pic>
        <p:nvPicPr>
          <p:cNvPr id="22" name="Image 4" descr="preencoded.png"/>
          <p:cNvPicPr>
            <a:picLocks noChangeAspect="1"/>
          </p:cNvPicPr>
          <p:nvPr/>
        </p:nvPicPr>
        <p:blipFill>
          <a:blip r:embed="rId5"/>
          <a:stretch>
            <a:fillRect/>
          </a:stretch>
        </p:blipFill>
        <p:spPr>
          <a:xfrm>
            <a:off x="6085642" y="5711547"/>
            <a:ext cx="232053" cy="290036"/>
          </a:xfrm>
          <a:prstGeom prst="rect">
            <a:avLst/>
          </a:prstGeom>
        </p:spPr>
      </p:pic>
      <p:sp>
        <p:nvSpPr>
          <p:cNvPr id="23" name="Text 16"/>
          <p:cNvSpPr/>
          <p:nvPr/>
        </p:nvSpPr>
        <p:spPr>
          <a:xfrm>
            <a:off x="6975277" y="5663327"/>
            <a:ext cx="1933813" cy="241697"/>
          </a:xfrm>
          <a:prstGeom prst="rect">
            <a:avLst/>
          </a:prstGeom>
          <a:noFill/>
        </p:spPr>
        <p:txBody>
          <a:bodyPr wrap="none" lIns="0" tIns="0" rIns="0" bIns="0" rtlCol="0" anchor="t"/>
          <a:lstStyle/>
          <a:p>
            <a:pPr marL="0" indent="0" algn="l">
              <a:lnSpc>
                <a:spcPts val="1900"/>
              </a:lnSpc>
              <a:buNone/>
            </a:pPr>
            <a:r>
              <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Revenue Models</a:t>
            </a:r>
            <a:endParaRPr lang="en-US" sz="16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endParaRPr>
          </a:p>
        </p:txBody>
      </p:sp>
      <p:sp>
        <p:nvSpPr>
          <p:cNvPr id="24" name="Text 17"/>
          <p:cNvSpPr/>
          <p:nvPr/>
        </p:nvSpPr>
        <p:spPr>
          <a:xfrm>
            <a:off x="6975277" y="5997773"/>
            <a:ext cx="7113746" cy="247412"/>
          </a:xfrm>
          <a:prstGeom prst="rect">
            <a:avLst/>
          </a:prstGeom>
          <a:noFill/>
        </p:spPr>
        <p:txBody>
          <a:bodyPr wrap="none" lIns="0" tIns="0" rIns="0" bIns="0" rtlCol="0" anchor="t"/>
          <a:lstStyle/>
          <a:p>
            <a:pPr marL="0" indent="0" algn="l">
              <a:lnSpc>
                <a:spcPts val="1900"/>
              </a:lnSpc>
              <a:buNone/>
            </a:pPr>
            <a:r>
              <a:rPr lang="en-US" sz="1400" dirty="0">
                <a:solidFill>
                  <a:srgbClr val="49495A"/>
                </a:solidFill>
                <a:latin typeface="Open Sans" pitchFamily="34" charset="0"/>
                <a:ea typeface="Open Sans" pitchFamily="34" charset="-122"/>
                <a:cs typeface="Open Sans" pitchFamily="34" charset="-120"/>
              </a:rPr>
              <a:t>Considered advertising and premium subscription options for sustainable development</a:t>
            </a:r>
            <a:endParaRPr lang="en-US" sz="1400" dirty="0">
              <a:solidFill>
                <a:srgbClr val="49495A"/>
              </a:solidFill>
              <a:latin typeface="Open Sans" pitchFamily="34" charset="0"/>
              <a:ea typeface="Open Sans" pitchFamily="34" charset="-122"/>
              <a:cs typeface="Open Sans" pitchFamily="34" charset="-120"/>
            </a:endParaRPr>
          </a:p>
        </p:txBody>
      </p:sp>
      <p:sp>
        <p:nvSpPr>
          <p:cNvPr id="25" name="Text 18"/>
          <p:cNvSpPr/>
          <p:nvPr/>
        </p:nvSpPr>
        <p:spPr>
          <a:xfrm>
            <a:off x="6027777" y="6573798"/>
            <a:ext cx="8061246" cy="742236"/>
          </a:xfrm>
          <a:prstGeom prst="rect">
            <a:avLst/>
          </a:prstGeom>
          <a:noFill/>
        </p:spPr>
        <p:txBody>
          <a:bodyPr wrap="square" lIns="0" tIns="0" rIns="0" bIns="0" rtlCol="0" anchor="t"/>
          <a:lstStyle/>
          <a:p>
            <a:pPr marL="0" indent="0" algn="l">
              <a:lnSpc>
                <a:spcPts val="1900"/>
              </a:lnSpc>
              <a:buNone/>
            </a:pPr>
            <a:r>
              <a:rPr lang="en-US" sz="1400" dirty="0">
                <a:solidFill>
                  <a:srgbClr val="49495A"/>
                </a:solidFill>
                <a:latin typeface="Open Sans" pitchFamily="34" charset="0"/>
                <a:ea typeface="Open Sans" pitchFamily="34" charset="-122"/>
                <a:cs typeface="Open Sans" pitchFamily="34" charset="-120"/>
              </a:rPr>
              <a:t>Our competitive edge will include requiring only an affordable OBD-II Bluetooth adapter, providing AI-driven real-time feedback, and offering educational resources linked to each diagnosis. This approach addresses limitations in existing solutions that are often expensive and not intuitive for average users</a:t>
            </a:r>
            <a:r>
              <a:rPr lang="en-US" sz="1200" dirty="0">
                <a:solidFill>
                  <a:srgbClr val="49495A"/>
                </a:solidFill>
                <a:latin typeface="Open Sans" pitchFamily="34" charset="0"/>
                <a:ea typeface="Open Sans" pitchFamily="34" charset="-122"/>
                <a:cs typeface="Open Sans" pitchFamily="34" charset="-120"/>
              </a:rPr>
              <a:t>.</a:t>
            </a:r>
            <a:endParaRPr lang="en-US" sz="1200" dirty="0"/>
          </a:p>
        </p:txBody>
      </p:sp>
      <p:pic>
        <p:nvPicPr>
          <p:cNvPr id="26" name="Picture 25" descr="20250414_164027"/>
          <p:cNvPicPr>
            <a:picLocks noChangeAspect="1"/>
          </p:cNvPicPr>
          <p:nvPr/>
        </p:nvPicPr>
        <p:blipFill>
          <a:blip r:embed="rId6"/>
          <a:stretch>
            <a:fillRect/>
          </a:stretch>
        </p:blipFill>
        <p:spPr>
          <a:xfrm>
            <a:off x="11070590" y="5203825"/>
            <a:ext cx="4758690" cy="47205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2713" y="629960"/>
            <a:ext cx="8033980" cy="672108"/>
          </a:xfrm>
          <a:prstGeom prst="rect">
            <a:avLst/>
          </a:prstGeom>
          <a:noFill/>
        </p:spPr>
        <p:txBody>
          <a:bodyPr wrap="none" lIns="0" tIns="0" rIns="0" bIns="0" rtlCol="0" anchor="t"/>
          <a:lstStyle/>
          <a:p>
            <a:pPr marL="0" indent="0" algn="l">
              <a:lnSpc>
                <a:spcPts val="5250"/>
              </a:lnSpc>
              <a:buNone/>
            </a:pPr>
            <a:r>
              <a:rPr lang="en-US" sz="4200" dirty="0">
                <a:solidFill>
                  <a:srgbClr val="403CCF"/>
                </a:solidFill>
                <a:latin typeface="Libre Baskerville" panose="02000000000000000000" pitchFamily="34" charset="0"/>
                <a:ea typeface="Libre Baskerville" panose="02000000000000000000" pitchFamily="34" charset="-122"/>
                <a:cs typeface="Libre Baskerville" panose="02000000000000000000" pitchFamily="34" charset="-120"/>
              </a:rPr>
              <a:t>Data Collection &amp; Challenges</a:t>
            </a:r>
            <a:endParaRPr lang="en-US" sz="4200" dirty="0"/>
          </a:p>
        </p:txBody>
      </p:sp>
      <p:sp>
        <p:nvSpPr>
          <p:cNvPr id="3" name="Text 1"/>
          <p:cNvSpPr/>
          <p:nvPr/>
        </p:nvSpPr>
        <p:spPr>
          <a:xfrm>
            <a:off x="2007394" y="2309455"/>
            <a:ext cx="2688431" cy="335994"/>
          </a:xfrm>
          <a:prstGeom prst="rect">
            <a:avLst/>
          </a:prstGeom>
          <a:noFill/>
        </p:spPr>
        <p:txBody>
          <a:bodyPr wrap="none" lIns="0" tIns="0" rIns="0" bIns="0" rtlCol="0" anchor="t"/>
          <a:lstStyle/>
          <a:p>
            <a:pPr marL="0" indent="0" algn="r">
              <a:lnSpc>
                <a:spcPts val="2600"/>
              </a:lnSpc>
              <a:buNone/>
            </a:pPr>
            <a:r>
              <a:rPr lang="en-US" sz="2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Surveys</a:t>
            </a:r>
            <a:endParaRPr lang="en-US" sz="2100" dirty="0"/>
          </a:p>
        </p:txBody>
      </p:sp>
      <p:sp>
        <p:nvSpPr>
          <p:cNvPr id="4" name="Text 2"/>
          <p:cNvSpPr/>
          <p:nvPr/>
        </p:nvSpPr>
        <p:spPr>
          <a:xfrm>
            <a:off x="752713" y="2774394"/>
            <a:ext cx="3943112" cy="687943"/>
          </a:xfrm>
          <a:prstGeom prst="rect">
            <a:avLst/>
          </a:prstGeom>
          <a:noFill/>
        </p:spPr>
        <p:txBody>
          <a:bodyPr wrap="square" lIns="0" tIns="0" rIns="0" bIns="0" rtlCol="0" anchor="t"/>
          <a:lstStyle/>
          <a:p>
            <a:pPr marL="0" indent="0" algn="r">
              <a:lnSpc>
                <a:spcPts val="2700"/>
              </a:lnSpc>
              <a:buNone/>
            </a:pPr>
            <a:r>
              <a:rPr lang="en-US" sz="1650" dirty="0">
                <a:solidFill>
                  <a:srgbClr val="49495A"/>
                </a:solidFill>
                <a:latin typeface="Open Sans" pitchFamily="34" charset="0"/>
                <a:ea typeface="Open Sans" pitchFamily="34" charset="-122"/>
                <a:cs typeface="Open Sans" pitchFamily="34" charset="-120"/>
              </a:rPr>
              <a:t>Google Forms distributed to car owners</a:t>
            </a:r>
            <a:endParaRPr lang="en-US" sz="1650" dirty="0"/>
          </a:p>
        </p:txBody>
      </p:sp>
      <p:pic>
        <p:nvPicPr>
          <p:cNvPr id="5" name="Image 0" descr="preencoded.png"/>
          <p:cNvPicPr>
            <a:picLocks noChangeAspect="1"/>
          </p:cNvPicPr>
          <p:nvPr/>
        </p:nvPicPr>
        <p:blipFill>
          <a:blip r:embed="rId1"/>
          <a:stretch>
            <a:fillRect/>
          </a:stretch>
        </p:blipFill>
        <p:spPr>
          <a:xfrm>
            <a:off x="5018365" y="1732121"/>
            <a:ext cx="4593669" cy="4593669"/>
          </a:xfrm>
          <a:prstGeom prst="rect">
            <a:avLst/>
          </a:prstGeom>
        </p:spPr>
      </p:pic>
      <p:pic>
        <p:nvPicPr>
          <p:cNvPr id="6" name="Image 1" descr="preencoded.png"/>
          <p:cNvPicPr>
            <a:picLocks noChangeAspect="1"/>
          </p:cNvPicPr>
          <p:nvPr/>
        </p:nvPicPr>
        <p:blipFill>
          <a:blip r:embed="rId2"/>
          <a:stretch>
            <a:fillRect/>
          </a:stretch>
        </p:blipFill>
        <p:spPr>
          <a:xfrm>
            <a:off x="6229826" y="2512338"/>
            <a:ext cx="321707" cy="402193"/>
          </a:xfrm>
          <a:prstGeom prst="rect">
            <a:avLst/>
          </a:prstGeom>
        </p:spPr>
      </p:pic>
      <p:sp>
        <p:nvSpPr>
          <p:cNvPr id="7" name="Text 3"/>
          <p:cNvSpPr/>
          <p:nvPr/>
        </p:nvSpPr>
        <p:spPr>
          <a:xfrm>
            <a:off x="9934575" y="2481382"/>
            <a:ext cx="2688431" cy="335994"/>
          </a:xfrm>
          <a:prstGeom prst="rect">
            <a:avLst/>
          </a:prstGeom>
          <a:noFill/>
        </p:spPr>
        <p:txBody>
          <a:bodyPr wrap="none" lIns="0" tIns="0" rIns="0" bIns="0" rtlCol="0" anchor="t"/>
          <a:lstStyle/>
          <a:p>
            <a:pPr marL="0" indent="0" algn="l">
              <a:lnSpc>
                <a:spcPts val="2600"/>
              </a:lnSpc>
              <a:buNone/>
            </a:pPr>
            <a:r>
              <a:rPr lang="en-US" sz="2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Interviews</a:t>
            </a:r>
            <a:endParaRPr lang="en-US" sz="2100" dirty="0"/>
          </a:p>
        </p:txBody>
      </p:sp>
      <p:sp>
        <p:nvSpPr>
          <p:cNvPr id="8" name="Text 4"/>
          <p:cNvSpPr/>
          <p:nvPr/>
        </p:nvSpPr>
        <p:spPr>
          <a:xfrm>
            <a:off x="9934575" y="2946321"/>
            <a:ext cx="3943112" cy="343972"/>
          </a:xfrm>
          <a:prstGeom prst="rect">
            <a:avLst/>
          </a:prstGeom>
          <a:noFill/>
        </p:spPr>
        <p:txBody>
          <a:bodyPr wrap="non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Discussions with experts and users</a:t>
            </a:r>
            <a:endParaRPr lang="en-US" sz="1650" dirty="0"/>
          </a:p>
        </p:txBody>
      </p:sp>
      <p:pic>
        <p:nvPicPr>
          <p:cNvPr id="9" name="Image 2" descr="preencoded.png"/>
          <p:cNvPicPr>
            <a:picLocks noChangeAspect="1"/>
          </p:cNvPicPr>
          <p:nvPr/>
        </p:nvPicPr>
        <p:blipFill>
          <a:blip r:embed="rId3"/>
          <a:stretch>
            <a:fillRect/>
          </a:stretch>
        </p:blipFill>
        <p:spPr>
          <a:xfrm>
            <a:off x="5018365" y="1732121"/>
            <a:ext cx="4593669" cy="4593669"/>
          </a:xfrm>
          <a:prstGeom prst="rect">
            <a:avLst/>
          </a:prstGeom>
        </p:spPr>
      </p:pic>
      <p:pic>
        <p:nvPicPr>
          <p:cNvPr id="10" name="Image 3" descr="preencoded.png"/>
          <p:cNvPicPr>
            <a:picLocks noChangeAspect="1"/>
          </p:cNvPicPr>
          <p:nvPr/>
        </p:nvPicPr>
        <p:blipFill>
          <a:blip r:embed="rId4"/>
          <a:stretch>
            <a:fillRect/>
          </a:stretch>
        </p:blipFill>
        <p:spPr>
          <a:xfrm>
            <a:off x="8469749" y="2903339"/>
            <a:ext cx="321707" cy="402193"/>
          </a:xfrm>
          <a:prstGeom prst="rect">
            <a:avLst/>
          </a:prstGeom>
        </p:spPr>
      </p:pic>
      <p:sp>
        <p:nvSpPr>
          <p:cNvPr id="11" name="Text 5"/>
          <p:cNvSpPr/>
          <p:nvPr/>
        </p:nvSpPr>
        <p:spPr>
          <a:xfrm>
            <a:off x="9934575" y="4939546"/>
            <a:ext cx="2688431" cy="335994"/>
          </a:xfrm>
          <a:prstGeom prst="rect">
            <a:avLst/>
          </a:prstGeom>
          <a:noFill/>
        </p:spPr>
        <p:txBody>
          <a:bodyPr wrap="none" lIns="0" tIns="0" rIns="0" bIns="0" rtlCol="0" anchor="t"/>
          <a:lstStyle/>
          <a:p>
            <a:pPr marL="0" indent="0" algn="l">
              <a:lnSpc>
                <a:spcPts val="2600"/>
              </a:lnSpc>
              <a:buNone/>
            </a:pPr>
            <a:r>
              <a:rPr lang="en-US" sz="2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Observation</a:t>
            </a:r>
            <a:endParaRPr lang="en-US" sz="2100" dirty="0"/>
          </a:p>
        </p:txBody>
      </p:sp>
      <p:sp>
        <p:nvSpPr>
          <p:cNvPr id="12" name="Text 6"/>
          <p:cNvSpPr/>
          <p:nvPr/>
        </p:nvSpPr>
        <p:spPr>
          <a:xfrm>
            <a:off x="9934575" y="5404485"/>
            <a:ext cx="3943112" cy="343972"/>
          </a:xfrm>
          <a:prstGeom prst="rect">
            <a:avLst/>
          </a:prstGeom>
          <a:noFill/>
        </p:spPr>
        <p:txBody>
          <a:bodyPr wrap="non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Real-world driver behavior monitoring</a:t>
            </a:r>
            <a:endParaRPr lang="en-US" sz="1650" dirty="0"/>
          </a:p>
        </p:txBody>
      </p:sp>
      <p:pic>
        <p:nvPicPr>
          <p:cNvPr id="13" name="Image 4" descr="preencoded.png"/>
          <p:cNvPicPr>
            <a:picLocks noChangeAspect="1"/>
          </p:cNvPicPr>
          <p:nvPr/>
        </p:nvPicPr>
        <p:blipFill>
          <a:blip r:embed="rId5"/>
          <a:stretch>
            <a:fillRect/>
          </a:stretch>
        </p:blipFill>
        <p:spPr>
          <a:xfrm>
            <a:off x="5018365" y="1732121"/>
            <a:ext cx="4593669" cy="4593669"/>
          </a:xfrm>
          <a:prstGeom prst="rect">
            <a:avLst/>
          </a:prstGeom>
        </p:spPr>
      </p:pic>
      <p:pic>
        <p:nvPicPr>
          <p:cNvPr id="14" name="Image 5" descr="preencoded.png"/>
          <p:cNvPicPr>
            <a:picLocks noChangeAspect="1"/>
          </p:cNvPicPr>
          <p:nvPr/>
        </p:nvPicPr>
        <p:blipFill>
          <a:blip r:embed="rId6"/>
          <a:stretch>
            <a:fillRect/>
          </a:stretch>
        </p:blipFill>
        <p:spPr>
          <a:xfrm>
            <a:off x="8078748" y="5143262"/>
            <a:ext cx="321707" cy="402193"/>
          </a:xfrm>
          <a:prstGeom prst="rect">
            <a:avLst/>
          </a:prstGeom>
        </p:spPr>
      </p:pic>
      <p:sp>
        <p:nvSpPr>
          <p:cNvPr id="15" name="Text 7"/>
          <p:cNvSpPr/>
          <p:nvPr/>
        </p:nvSpPr>
        <p:spPr>
          <a:xfrm>
            <a:off x="2007394" y="4939546"/>
            <a:ext cx="2688431" cy="335994"/>
          </a:xfrm>
          <a:prstGeom prst="rect">
            <a:avLst/>
          </a:prstGeom>
          <a:noFill/>
        </p:spPr>
        <p:txBody>
          <a:bodyPr wrap="none" lIns="0" tIns="0" rIns="0" bIns="0" rtlCol="0" anchor="t"/>
          <a:lstStyle/>
          <a:p>
            <a:pPr marL="0" indent="0" algn="r">
              <a:lnSpc>
                <a:spcPts val="2600"/>
              </a:lnSpc>
              <a:buNone/>
            </a:pPr>
            <a:r>
              <a:rPr lang="en-US" sz="2100" dirty="0">
                <a:solidFill>
                  <a:srgbClr val="49495A"/>
                </a:solidFill>
                <a:latin typeface="Libre Baskerville" panose="02000000000000000000" pitchFamily="34" charset="0"/>
                <a:ea typeface="Libre Baskerville" panose="02000000000000000000" pitchFamily="34" charset="-122"/>
                <a:cs typeface="Libre Baskerville" panose="02000000000000000000" pitchFamily="34" charset="-120"/>
              </a:rPr>
              <a:t>Validation</a:t>
            </a:r>
            <a:endParaRPr lang="en-US" sz="2100" dirty="0"/>
          </a:p>
        </p:txBody>
      </p:sp>
      <p:sp>
        <p:nvSpPr>
          <p:cNvPr id="16" name="Text 8"/>
          <p:cNvSpPr/>
          <p:nvPr/>
        </p:nvSpPr>
        <p:spPr>
          <a:xfrm>
            <a:off x="752713" y="5404485"/>
            <a:ext cx="3943112" cy="343972"/>
          </a:xfrm>
          <a:prstGeom prst="rect">
            <a:avLst/>
          </a:prstGeom>
          <a:noFill/>
        </p:spPr>
        <p:txBody>
          <a:bodyPr wrap="none" lIns="0" tIns="0" rIns="0" bIns="0" rtlCol="0" anchor="t"/>
          <a:lstStyle/>
          <a:p>
            <a:pPr marL="0" indent="0" algn="r">
              <a:lnSpc>
                <a:spcPts val="2700"/>
              </a:lnSpc>
              <a:buNone/>
            </a:pPr>
            <a:r>
              <a:rPr lang="en-US" sz="1650" dirty="0">
                <a:solidFill>
                  <a:srgbClr val="49495A"/>
                </a:solidFill>
                <a:latin typeface="Open Sans" pitchFamily="34" charset="0"/>
                <a:ea typeface="Open Sans" pitchFamily="34" charset="-122"/>
                <a:cs typeface="Open Sans" pitchFamily="34" charset="-120"/>
              </a:rPr>
              <a:t>Manual review and expert verification</a:t>
            </a:r>
            <a:endParaRPr lang="en-US" sz="1650" dirty="0"/>
          </a:p>
        </p:txBody>
      </p:sp>
      <p:pic>
        <p:nvPicPr>
          <p:cNvPr id="17" name="Image 6" descr="preencoded.png"/>
          <p:cNvPicPr>
            <a:picLocks noChangeAspect="1"/>
          </p:cNvPicPr>
          <p:nvPr/>
        </p:nvPicPr>
        <p:blipFill>
          <a:blip r:embed="rId7"/>
          <a:stretch>
            <a:fillRect/>
          </a:stretch>
        </p:blipFill>
        <p:spPr>
          <a:xfrm>
            <a:off x="5018365" y="1732121"/>
            <a:ext cx="4593669" cy="4593669"/>
          </a:xfrm>
          <a:prstGeom prst="rect">
            <a:avLst/>
          </a:prstGeom>
        </p:spPr>
      </p:pic>
      <p:pic>
        <p:nvPicPr>
          <p:cNvPr id="18" name="Image 7" descr="preencoded.png"/>
          <p:cNvPicPr>
            <a:picLocks noChangeAspect="1"/>
          </p:cNvPicPr>
          <p:nvPr/>
        </p:nvPicPr>
        <p:blipFill>
          <a:blip r:embed="rId8"/>
          <a:stretch>
            <a:fillRect/>
          </a:stretch>
        </p:blipFill>
        <p:spPr>
          <a:xfrm>
            <a:off x="5838825" y="4752261"/>
            <a:ext cx="321707" cy="402193"/>
          </a:xfrm>
          <a:prstGeom prst="rect">
            <a:avLst/>
          </a:prstGeom>
        </p:spPr>
      </p:pic>
      <p:sp>
        <p:nvSpPr>
          <p:cNvPr id="19" name="Text 9"/>
          <p:cNvSpPr/>
          <p:nvPr/>
        </p:nvSpPr>
        <p:spPr>
          <a:xfrm>
            <a:off x="752713" y="6567726"/>
            <a:ext cx="13124974" cy="1031915"/>
          </a:xfrm>
          <a:prstGeom prst="rect">
            <a:avLst/>
          </a:prstGeom>
          <a:noFill/>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During our research, we encountered several challenges including user reluctance. Some potential participants were uncooperative, lacked confidence in their knowledge, or simply distrusted our research intentions. We mitigated these issues by providing clear information about our project goals and maintaining a patient, understanding approach during interactions.</a:t>
            </a:r>
            <a:endParaRPr lang="en-US" sz="1650" dirty="0"/>
          </a:p>
        </p:txBody>
      </p:sp>
      <p:pic>
        <p:nvPicPr>
          <p:cNvPr id="20" name="Picture 19" descr="20250414_164027"/>
          <p:cNvPicPr>
            <a:picLocks noChangeAspect="1"/>
          </p:cNvPicPr>
          <p:nvPr/>
        </p:nvPicPr>
        <p:blipFill>
          <a:blip r:embed="rId9"/>
          <a:stretch>
            <a:fillRect/>
          </a:stretch>
        </p:blipFill>
        <p:spPr>
          <a:xfrm>
            <a:off x="11070590" y="5203825"/>
            <a:ext cx="4758690" cy="47205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6466</Words>
  <Application>WPS Presentation</Application>
  <PresentationFormat>On-screen Show (16:9)</PresentationFormat>
  <Paragraphs>174</Paragraphs>
  <Slides>10</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vt:i4>
      </vt:variant>
    </vt:vector>
  </HeadingPairs>
  <TitlesOfParts>
    <vt:vector size="27" baseType="lpstr">
      <vt:lpstr>Arial</vt:lpstr>
      <vt:lpstr>SimSun</vt:lpstr>
      <vt:lpstr>Wingdings</vt:lpstr>
      <vt:lpstr>Libre Baskerville</vt:lpstr>
      <vt:lpstr>Libre Baskerville</vt:lpstr>
      <vt:lpstr>Libre Baskerville</vt:lpstr>
      <vt:lpstr>Open Sans</vt:lpstr>
      <vt:lpstr>Open Sans</vt:lpstr>
      <vt:lpstr>Open Sans</vt:lpstr>
      <vt:lpstr>Open Sans Bold</vt:lpstr>
      <vt:lpstr>Times New Roman</vt:lpstr>
      <vt:lpstr>Open Sans Bold</vt:lpstr>
      <vt:lpstr>Open Sans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Sofor Julius</cp:lastModifiedBy>
  <cp:revision>8</cp:revision>
  <dcterms:created xsi:type="dcterms:W3CDTF">2025-04-14T11:57:00Z</dcterms:created>
  <dcterms:modified xsi:type="dcterms:W3CDTF">2025-04-14T15:49:13Z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D1F089DF1B5A48CB9317016A71FE5D47_13</vt:lpwstr>
  </property>
  <property fmtid="{D5CDD505-2E9C-101B-9397-08002B2CF9AE}" pid="3" name="KSOProductBuildVer">
    <vt:lpwstr>2057-12.2.0.18607</vt:lpwstr>
  </property>
</Properties>
</file>